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63" r:id="rId5"/>
    <p:sldId id="258" r:id="rId6"/>
    <p:sldId id="272" r:id="rId7"/>
    <p:sldId id="270" r:id="rId8"/>
    <p:sldId id="259" r:id="rId9"/>
    <p:sldId id="260" r:id="rId10"/>
    <p:sldId id="265" r:id="rId11"/>
    <p:sldId id="262" r:id="rId12"/>
    <p:sldId id="269" r:id="rId13"/>
    <p:sldId id="261" r:id="rId14"/>
    <p:sldId id="266" r:id="rId15"/>
    <p:sldId id="267" r:id="rId16"/>
    <p:sldId id="268" r:id="rId17"/>
  </p:sldIdLst>
  <p:sldSz cx="12192000" cy="6858000"/>
  <p:notesSz cx="6669088" cy="97536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75" d="100"/>
          <a:sy n="75" d="100"/>
        </p:scale>
        <p:origin x="3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0443" tIns="45222" rIns="90443" bIns="45222" rtlCol="0"/>
          <a:lstStyle>
            <a:lvl1pPr algn="l">
              <a:defRPr sz="1200"/>
            </a:lvl1pPr>
          </a:lstStyle>
          <a:p>
            <a:endParaRPr lang="da-DK"/>
          </a:p>
        </p:txBody>
      </p:sp>
      <p:sp>
        <p:nvSpPr>
          <p:cNvPr id="3" name="Pladsholder til dato 2"/>
          <p:cNvSpPr>
            <a:spLocks noGrp="1"/>
          </p:cNvSpPr>
          <p:nvPr>
            <p:ph type="dt" idx="1"/>
          </p:nvPr>
        </p:nvSpPr>
        <p:spPr>
          <a:xfrm>
            <a:off x="3777607" y="0"/>
            <a:ext cx="2889938" cy="489374"/>
          </a:xfrm>
          <a:prstGeom prst="rect">
            <a:avLst/>
          </a:prstGeom>
        </p:spPr>
        <p:txBody>
          <a:bodyPr vert="horz" lIns="90443" tIns="45222" rIns="90443" bIns="45222" rtlCol="0"/>
          <a:lstStyle>
            <a:lvl1pPr algn="r">
              <a:defRPr sz="1200"/>
            </a:lvl1pPr>
          </a:lstStyle>
          <a:p>
            <a:fld id="{543454D7-C34D-41E1-B02D-3EAF12E7E053}" type="datetimeFigureOut">
              <a:rPr lang="da-DK" smtClean="0"/>
              <a:t>13-07-2023</a:t>
            </a:fld>
            <a:endParaRPr lang="da-DK"/>
          </a:p>
        </p:txBody>
      </p:sp>
      <p:sp>
        <p:nvSpPr>
          <p:cNvPr id="4" name="Pladsholder til slidebille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0443" tIns="45222" rIns="90443" bIns="45222" rtlCol="0" anchor="ctr"/>
          <a:lstStyle/>
          <a:p>
            <a:endParaRPr lang="da-DK"/>
          </a:p>
        </p:txBody>
      </p:sp>
      <p:sp>
        <p:nvSpPr>
          <p:cNvPr id="5" name="Pladsholder til noter 4"/>
          <p:cNvSpPr>
            <a:spLocks noGrp="1"/>
          </p:cNvSpPr>
          <p:nvPr>
            <p:ph type="body" sz="quarter" idx="3"/>
          </p:nvPr>
        </p:nvSpPr>
        <p:spPr>
          <a:xfrm>
            <a:off x="666909" y="4693920"/>
            <a:ext cx="5335270" cy="3840480"/>
          </a:xfrm>
          <a:prstGeom prst="rect">
            <a:avLst/>
          </a:prstGeom>
        </p:spPr>
        <p:txBody>
          <a:bodyPr vert="horz" lIns="90443" tIns="45222" rIns="90443" bIns="45222"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264228"/>
            <a:ext cx="2889938" cy="489373"/>
          </a:xfrm>
          <a:prstGeom prst="rect">
            <a:avLst/>
          </a:prstGeom>
        </p:spPr>
        <p:txBody>
          <a:bodyPr vert="horz" lIns="90443" tIns="45222" rIns="90443" bIns="45222"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7" y="9264228"/>
            <a:ext cx="2889938" cy="489373"/>
          </a:xfrm>
          <a:prstGeom prst="rect">
            <a:avLst/>
          </a:prstGeom>
        </p:spPr>
        <p:txBody>
          <a:bodyPr vert="horz" lIns="90443" tIns="45222" rIns="90443" bIns="45222" rtlCol="0" anchor="b"/>
          <a:lstStyle>
            <a:lvl1pPr algn="r">
              <a:defRPr sz="1200"/>
            </a:lvl1pPr>
          </a:lstStyle>
          <a:p>
            <a:fld id="{BAA81EDD-E5EE-4EF1-B600-F7722729B4EB}" type="slidenum">
              <a:rPr lang="da-DK" smtClean="0"/>
              <a:t>‹nr.›</a:t>
            </a:fld>
            <a:endParaRPr lang="da-DK"/>
          </a:p>
        </p:txBody>
      </p:sp>
    </p:spTree>
    <p:extLst>
      <p:ext uri="{BB962C8B-B14F-4D97-AF65-F5344CB8AC3E}">
        <p14:creationId xmlns:p14="http://schemas.microsoft.com/office/powerpoint/2010/main" val="377860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dirty="0"/>
              <a:t>Sanne</a:t>
            </a:r>
          </a:p>
          <a:p>
            <a:pPr defTabSz="904433">
              <a:defRPr/>
            </a:pPr>
            <a:r>
              <a:rPr lang="da-DK" dirty="0"/>
              <a:t>Hvilke stressfaktorer oplever deltagerne? Evt. kig på energiforvaltningsskema</a:t>
            </a:r>
          </a:p>
          <a:p>
            <a:r>
              <a:rPr lang="da-DK" dirty="0"/>
              <a:t>Undgå lange to-do lister</a:t>
            </a:r>
          </a:p>
          <a:p>
            <a:endParaRPr lang="da-DK" dirty="0"/>
          </a:p>
          <a:p>
            <a:endParaRPr lang="da-DK" dirty="0"/>
          </a:p>
          <a:p>
            <a:r>
              <a:rPr lang="da-DK" dirty="0"/>
              <a:t>Strategier:</a:t>
            </a:r>
          </a:p>
          <a:p>
            <a:r>
              <a:rPr lang="da-DK" dirty="0"/>
              <a:t>”Ikke” to do lister</a:t>
            </a:r>
          </a:p>
          <a:p>
            <a:r>
              <a:rPr lang="da-DK" dirty="0"/>
              <a:t>Praktiske gøremål – Uddelegering af opgaver.</a:t>
            </a:r>
          </a:p>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4</a:t>
            </a:fld>
            <a:endParaRPr lang="da-DK"/>
          </a:p>
        </p:txBody>
      </p:sp>
    </p:spTree>
    <p:extLst>
      <p:ext uri="{BB962C8B-B14F-4D97-AF65-F5344CB8AC3E}">
        <p14:creationId xmlns:p14="http://schemas.microsoft.com/office/powerpoint/2010/main" val="227728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dirty="0"/>
              <a:t>Cirkel – inspiration fra </a:t>
            </a:r>
            <a:r>
              <a:rPr lang="da-DK" dirty="0" err="1"/>
              <a:t>steno</a:t>
            </a:r>
            <a:r>
              <a:rPr lang="da-DK" dirty="0"/>
              <a:t> modul 3 side 16 - </a:t>
            </a:r>
            <a:r>
              <a:rPr lang="da-DK" dirty="0">
                <a:solidFill>
                  <a:srgbClr val="000000"/>
                </a:solidFill>
                <a:latin typeface="EXNDQ T+ Frutiger"/>
              </a:rPr>
              <a:t>Hvem der er i brugerens netværk (familie, venner, kolleger, kæreste, professionelle, kontaktpersoner mv.), og om de har betydning for brugerens sundhed og livskvalitet. </a:t>
            </a:r>
          </a:p>
          <a:p>
            <a:endParaRPr lang="da-DK" dirty="0"/>
          </a:p>
          <a:p>
            <a:r>
              <a:rPr lang="da-DK" dirty="0"/>
              <a:t>Overvej hvilke mennesker i dit netværk som har en positiv/negativ påvirkning i forhold til din sundhed og livskvalitet</a:t>
            </a:r>
          </a:p>
          <a:p>
            <a:r>
              <a:rPr lang="da-DK" dirty="0"/>
              <a:t>Grøn: God kontakt</a:t>
            </a:r>
          </a:p>
          <a:p>
            <a:r>
              <a:rPr lang="da-DK" dirty="0"/>
              <a:t>Gul: kontakten fylder ikke så meget for dig lige nu</a:t>
            </a:r>
          </a:p>
          <a:p>
            <a:r>
              <a:rPr lang="da-DK" dirty="0"/>
              <a:t>Rød: Kontakten er ikke god for dig.</a:t>
            </a:r>
          </a:p>
          <a:p>
            <a:endParaRPr lang="da-DK" dirty="0"/>
          </a:p>
          <a:p>
            <a:pPr defTabSz="904433">
              <a:defRPr/>
            </a:pPr>
            <a:r>
              <a:rPr lang="da-DK" b="1" dirty="0">
                <a:solidFill>
                  <a:srgbClr val="000000"/>
                </a:solidFill>
                <a:latin typeface="EXNDQ T+ Frutiger"/>
              </a:rPr>
              <a:t>”Hvad gør kontakten god?” ”Hvad gør den mindre god?” ”Har kontakten betydning for din mentale og fysiske sundhed?” </a:t>
            </a:r>
          </a:p>
          <a:p>
            <a:r>
              <a:rPr lang="da-DK" dirty="0">
                <a:solidFill>
                  <a:srgbClr val="000000"/>
                </a:solidFill>
                <a:latin typeface="Interstate"/>
              </a:rPr>
              <a:t>Hvad gør kontakten god? </a:t>
            </a:r>
          </a:p>
          <a:p>
            <a:r>
              <a:rPr lang="da-DK" dirty="0">
                <a:solidFill>
                  <a:srgbClr val="000000"/>
                </a:solidFill>
                <a:latin typeface="Interstate"/>
              </a:rPr>
              <a:t>Hvad gør den mindre god? </a:t>
            </a:r>
          </a:p>
          <a:p>
            <a:r>
              <a:rPr lang="da-DK" dirty="0">
                <a:solidFill>
                  <a:srgbClr val="000000"/>
                </a:solidFill>
                <a:latin typeface="Interstate"/>
              </a:rPr>
              <a:t>Har kontakten betydning for din mentale og fysiske sundhed? </a:t>
            </a:r>
          </a:p>
          <a:p>
            <a:r>
              <a:rPr lang="da-DK" dirty="0">
                <a:solidFill>
                  <a:srgbClr val="000000"/>
                </a:solidFill>
                <a:latin typeface="Interstate"/>
              </a:rPr>
              <a:t>Hvilke glæder, udfordringer eller problemer oplever du i kontakten? </a:t>
            </a:r>
          </a:p>
          <a:p>
            <a:r>
              <a:rPr lang="da-DK" dirty="0">
                <a:solidFill>
                  <a:srgbClr val="000000"/>
                </a:solidFill>
                <a:latin typeface="Interstate"/>
              </a:rPr>
              <a:t>Hvordan kan du fortælle personen, hvad du har brug for? </a:t>
            </a:r>
          </a:p>
          <a:p>
            <a:r>
              <a:rPr lang="da-DK" dirty="0">
                <a:solidFill>
                  <a:srgbClr val="000000"/>
                </a:solidFill>
                <a:latin typeface="Interstate"/>
              </a:rPr>
              <a:t>Hvordan kan du fortælle personen, hvad du forventer af ham hende? </a:t>
            </a:r>
            <a:endParaRPr lang="da-DK" dirty="0">
              <a:solidFill>
                <a:srgbClr val="000000"/>
              </a:solidFill>
              <a:latin typeface="EXNDQ T+ Frutiger"/>
            </a:endParaRPr>
          </a:p>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13</a:t>
            </a:fld>
            <a:endParaRPr lang="da-DK"/>
          </a:p>
        </p:txBody>
      </p:sp>
    </p:spTree>
    <p:extLst>
      <p:ext uri="{BB962C8B-B14F-4D97-AF65-F5344CB8AC3E}">
        <p14:creationId xmlns:p14="http://schemas.microsoft.com/office/powerpoint/2010/main" val="376280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dirty="0"/>
              <a:t>Måske I har hørt ”Du ser jo ikke syg ud”</a:t>
            </a:r>
          </a:p>
          <a:p>
            <a:r>
              <a:rPr lang="da-DK" dirty="0"/>
              <a:t>Ske teorien – en måde at få forklaret andre hvordan man har det. Og hvorfor man ikke altid har overskud til alt.</a:t>
            </a:r>
          </a:p>
          <a:p>
            <a:pPr algn="l" fontAlgn="base"/>
            <a:r>
              <a:rPr lang="da-DK" b="0" i="0" dirty="0">
                <a:solidFill>
                  <a:srgbClr val="000000"/>
                </a:solidFill>
                <a:effectLst/>
                <a:latin typeface="Exo 2"/>
              </a:rPr>
              <a:t>Ske-teorien hjælper dig med at prioritere.</a:t>
            </a:r>
          </a:p>
          <a:p>
            <a:pPr algn="l" fontAlgn="base"/>
            <a:r>
              <a:rPr lang="da-DK" b="0" i="0" dirty="0">
                <a:solidFill>
                  <a:srgbClr val="000000"/>
                </a:solidFill>
                <a:effectLst/>
                <a:latin typeface="Exo 2"/>
              </a:rPr>
              <a:t>Ske-teorien (The </a:t>
            </a:r>
            <a:r>
              <a:rPr lang="da-DK" b="0" i="0" dirty="0" err="1">
                <a:solidFill>
                  <a:srgbClr val="000000"/>
                </a:solidFill>
                <a:effectLst/>
                <a:latin typeface="Exo 2"/>
              </a:rPr>
              <a:t>Spoon</a:t>
            </a:r>
            <a:r>
              <a:rPr lang="da-DK" b="0" i="0" dirty="0">
                <a:solidFill>
                  <a:srgbClr val="000000"/>
                </a:solidFill>
                <a:effectLst/>
                <a:latin typeface="Exo 2"/>
              </a:rPr>
              <a:t> </a:t>
            </a:r>
            <a:r>
              <a:rPr lang="da-DK" b="0" i="0" dirty="0" err="1">
                <a:solidFill>
                  <a:srgbClr val="000000"/>
                </a:solidFill>
                <a:effectLst/>
                <a:latin typeface="Exo 2"/>
              </a:rPr>
              <a:t>Theory</a:t>
            </a:r>
            <a:r>
              <a:rPr lang="da-DK" b="0" i="0" dirty="0">
                <a:solidFill>
                  <a:srgbClr val="000000"/>
                </a:solidFill>
                <a:effectLst/>
                <a:latin typeface="Exo 2"/>
              </a:rPr>
              <a:t>) handler om de valg, du er nødt til at træffe, hvis smerter og træthed er en del af din hverdag. Den er opfundet af en kvinde med gigt- og bindevævssygdommen lupus, som en dag, hun sidder på en restaurant sammen med sin veninde, skal forklare, hvordan det er at leve med en kronisk sygdom.</a:t>
            </a:r>
          </a:p>
          <a:p>
            <a:pPr algn="l" fontAlgn="base"/>
            <a:r>
              <a:rPr lang="da-DK" b="0" i="0" dirty="0">
                <a:solidFill>
                  <a:srgbClr val="000000"/>
                </a:solidFill>
                <a:effectLst/>
                <a:latin typeface="Exo 2"/>
              </a:rPr>
              <a:t>Hun samler 12 skeer sammen. De repræsenterer den energi, hun har til rådighed, når hun vågner om morgenen. Hver ske repræsenterer en handling, som kræver energi: at komme ud af sengen, gå i bad, spise morgenmad – så har hun allerede brugt tre! Og hvis hun ikke tænker sig grundigt om, er de resterende ni skeer brugt, allerede før hun når frokost.</a:t>
            </a:r>
          </a:p>
          <a:p>
            <a:pPr algn="l" fontAlgn="base"/>
            <a:r>
              <a:rPr lang="da-DK" b="0" i="0" dirty="0">
                <a:solidFill>
                  <a:srgbClr val="000000"/>
                </a:solidFill>
                <a:effectLst/>
                <a:latin typeface="Exo 2"/>
              </a:rPr>
              <a:t>Nogle dage er der færre skeer – andre dage et par ekstra. Og nogle af handlingerne koster måske mere end én ske. Men ressourcerne er altid begrænsede.</a:t>
            </a:r>
          </a:p>
          <a:p>
            <a:pPr algn="l" fontAlgn="base"/>
            <a:r>
              <a:rPr lang="da-DK" b="0" i="0" dirty="0">
                <a:solidFill>
                  <a:srgbClr val="000000"/>
                </a:solidFill>
                <a:effectLst/>
                <a:latin typeface="Exo 2"/>
              </a:rPr>
              <a:t>Ske-teorien kan hjælpe dig med at prioritere dine daglige gøremål: Skal jeg bruge tre skeer på at støvsuge – eller to på at mødes med en ven? Men den kan også bruges til at forklare dine venner og din familie, hvordan </a:t>
            </a:r>
            <a:r>
              <a:rPr lang="da-DK" b="0" i="1" dirty="0">
                <a:solidFill>
                  <a:srgbClr val="000000"/>
                </a:solidFill>
                <a:effectLst/>
                <a:latin typeface="Exo 2"/>
              </a:rPr>
              <a:t>dit</a:t>
            </a:r>
            <a:r>
              <a:rPr lang="da-DK" b="0" i="0" dirty="0">
                <a:solidFill>
                  <a:srgbClr val="000000"/>
                </a:solidFill>
                <a:effectLst/>
                <a:latin typeface="Exo 2"/>
              </a:rPr>
              <a:t> energi-regnskab fungerer. At de handlinger, man som rask ikke tænker over, men bare udfører, for dig er udtryk for valg, prioriteringer – og en hel masse fravalg.</a:t>
            </a:r>
          </a:p>
          <a:p>
            <a:endParaRPr lang="da-DK" dirty="0"/>
          </a:p>
          <a:p>
            <a:r>
              <a:rPr lang="da-DK" dirty="0"/>
              <a:t>Overbelastning - </a:t>
            </a:r>
          </a:p>
        </p:txBody>
      </p:sp>
      <p:sp>
        <p:nvSpPr>
          <p:cNvPr id="4" name="Pladsholder til slidenummer 3"/>
          <p:cNvSpPr>
            <a:spLocks noGrp="1"/>
          </p:cNvSpPr>
          <p:nvPr>
            <p:ph type="sldNum" sz="quarter" idx="5"/>
          </p:nvPr>
        </p:nvSpPr>
        <p:spPr/>
        <p:txBody>
          <a:bodyPr/>
          <a:lstStyle/>
          <a:p>
            <a:fld id="{BAA81EDD-E5EE-4EF1-B600-F7722729B4EB}" type="slidenum">
              <a:rPr lang="da-DK" smtClean="0"/>
              <a:t>14</a:t>
            </a:fld>
            <a:endParaRPr lang="da-DK"/>
          </a:p>
        </p:txBody>
      </p:sp>
    </p:spTree>
    <p:extLst>
      <p:ext uri="{BB962C8B-B14F-4D97-AF65-F5344CB8AC3E}">
        <p14:creationId xmlns:p14="http://schemas.microsoft.com/office/powerpoint/2010/main" val="28109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15</a:t>
            </a:fld>
            <a:endParaRPr lang="da-DK"/>
          </a:p>
        </p:txBody>
      </p:sp>
    </p:spTree>
    <p:extLst>
      <p:ext uri="{BB962C8B-B14F-4D97-AF65-F5344CB8AC3E}">
        <p14:creationId xmlns:p14="http://schemas.microsoft.com/office/powerpoint/2010/main" val="213309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5</a:t>
            </a:fld>
            <a:endParaRPr lang="da-DK"/>
          </a:p>
        </p:txBody>
      </p:sp>
    </p:spTree>
    <p:extLst>
      <p:ext uri="{BB962C8B-B14F-4D97-AF65-F5344CB8AC3E}">
        <p14:creationId xmlns:p14="http://schemas.microsoft.com/office/powerpoint/2010/main" val="338654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Øvelser som giver ro i kroppen</a:t>
            </a:r>
          </a:p>
          <a:p>
            <a:r>
              <a:rPr lang="da-DK" dirty="0"/>
              <a:t>Hvordan opleves det?</a:t>
            </a:r>
          </a:p>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6</a:t>
            </a:fld>
            <a:endParaRPr lang="da-DK"/>
          </a:p>
        </p:txBody>
      </p:sp>
    </p:spTree>
    <p:extLst>
      <p:ext uri="{BB962C8B-B14F-4D97-AF65-F5344CB8AC3E}">
        <p14:creationId xmlns:p14="http://schemas.microsoft.com/office/powerpoint/2010/main" val="213075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Hvad påvirker hukommelse og koncentration?</a:t>
            </a:r>
          </a:p>
          <a:p>
            <a:pPr marL="169581" indent="-169581">
              <a:buFontTx/>
              <a:buChar char="-"/>
            </a:pPr>
            <a:r>
              <a:rPr lang="da-DK" dirty="0"/>
              <a:t>Stress, depression, sygdomme f.eks. lavt stofskifte, søvn, smerter</a:t>
            </a:r>
          </a:p>
          <a:p>
            <a:pPr marL="169581" indent="-169581">
              <a:buFontTx/>
              <a:buChar char="-"/>
            </a:pPr>
            <a:endParaRPr lang="da-DK" dirty="0"/>
          </a:p>
          <a:p>
            <a:pPr marL="169581" indent="-169581">
              <a:buFontTx/>
              <a:buChar char="-"/>
            </a:pPr>
            <a:r>
              <a:rPr lang="da-DK" dirty="0"/>
              <a:t>Der kan arbejdes med hukommelse og koncentration og man kan forbedre den. </a:t>
            </a:r>
          </a:p>
          <a:p>
            <a:pPr marL="169581" indent="-169581">
              <a:buFontTx/>
              <a:buChar char="-"/>
            </a:pPr>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7</a:t>
            </a:fld>
            <a:endParaRPr lang="da-DK"/>
          </a:p>
        </p:txBody>
      </p:sp>
    </p:spTree>
    <p:extLst>
      <p:ext uri="{BB962C8B-B14F-4D97-AF65-F5344CB8AC3E}">
        <p14:creationId xmlns:p14="http://schemas.microsoft.com/office/powerpoint/2010/main" val="274749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Strategier</a:t>
            </a:r>
          </a:p>
          <a:p>
            <a:pPr marL="169581" indent="-169581">
              <a:buFontTx/>
              <a:buChar char="-"/>
            </a:pPr>
            <a:r>
              <a:rPr lang="da-DK" dirty="0"/>
              <a:t>Hukommelse: Blyant og papir, huskesedler, kalender, påmindelser på telefon. Nedsætte mængden af det du skal huske. </a:t>
            </a:r>
          </a:p>
          <a:p>
            <a:pPr marL="169581" indent="-169581">
              <a:buFontTx/>
              <a:buChar char="-"/>
            </a:pPr>
            <a:r>
              <a:rPr lang="da-DK" dirty="0"/>
              <a:t>Koncentration: Accept af koncentrationsevnen på nuværende tidspunkt. ”Nu er ikke altid”. For at forbedre koncentrationen kan man benytte hjernefitness, krydsord, puslespil, sudoku. Arbejdsrelateret hjælpemidler – hørebøffer, roligt rum (også hjemme) </a:t>
            </a:r>
          </a:p>
          <a:p>
            <a:endParaRPr lang="da-DK" dirty="0"/>
          </a:p>
          <a:p>
            <a:r>
              <a:rPr lang="da-DK" dirty="0"/>
              <a:t>Har deltagerne strategier/erfaringer at byde ind med?</a:t>
            </a:r>
          </a:p>
        </p:txBody>
      </p:sp>
      <p:sp>
        <p:nvSpPr>
          <p:cNvPr id="4" name="Pladsholder til slidenummer 3"/>
          <p:cNvSpPr>
            <a:spLocks noGrp="1"/>
          </p:cNvSpPr>
          <p:nvPr>
            <p:ph type="sldNum" sz="quarter" idx="5"/>
          </p:nvPr>
        </p:nvSpPr>
        <p:spPr/>
        <p:txBody>
          <a:bodyPr/>
          <a:lstStyle/>
          <a:p>
            <a:fld id="{BAA81EDD-E5EE-4EF1-B600-F7722729B4EB}" type="slidenum">
              <a:rPr lang="da-DK" smtClean="0"/>
              <a:t>8</a:t>
            </a:fld>
            <a:endParaRPr lang="da-DK"/>
          </a:p>
        </p:txBody>
      </p:sp>
    </p:spTree>
    <p:extLst>
      <p:ext uri="{BB962C8B-B14F-4D97-AF65-F5344CB8AC3E}">
        <p14:creationId xmlns:p14="http://schemas.microsoft.com/office/powerpoint/2010/main" val="68770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dirty="0"/>
              <a:t>Kropslige strategier: hjernefitness, BBAT, ro i kroppen</a:t>
            </a:r>
          </a:p>
          <a:p>
            <a:endParaRPr lang="da-DK" dirty="0"/>
          </a:p>
          <a:p>
            <a:r>
              <a:rPr lang="da-DK" dirty="0"/>
              <a:t>Vi er forskellige og det er forskelligt hvilke strategier vi profiterer af. </a:t>
            </a:r>
          </a:p>
          <a:p>
            <a:endParaRPr lang="da-DK" dirty="0"/>
          </a:p>
          <a:p>
            <a:pPr defTabSz="904433">
              <a:defRPr/>
            </a:pPr>
            <a:r>
              <a:rPr lang="da-DK" dirty="0"/>
              <a:t>Har deltagerne strategier/erfaringer at byde ind med?</a:t>
            </a:r>
          </a:p>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9</a:t>
            </a:fld>
            <a:endParaRPr lang="da-DK"/>
          </a:p>
        </p:txBody>
      </p:sp>
    </p:spTree>
    <p:extLst>
      <p:ext uri="{BB962C8B-B14F-4D97-AF65-F5344CB8AC3E}">
        <p14:creationId xmlns:p14="http://schemas.microsoft.com/office/powerpoint/2010/main" val="249698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Kontrol cirklen – hvad har du kontrol over i din hverdag? Hvad kan du styre?</a:t>
            </a:r>
          </a:p>
          <a:p>
            <a:r>
              <a:rPr lang="da-DK" dirty="0" err="1"/>
              <a:t>Why</a:t>
            </a:r>
            <a:r>
              <a:rPr lang="da-DK" dirty="0"/>
              <a:t> </a:t>
            </a:r>
            <a:r>
              <a:rPr lang="da-DK" dirty="0" err="1"/>
              <a:t>worry</a:t>
            </a:r>
            <a:r>
              <a:rPr lang="da-DK" dirty="0"/>
              <a:t>?</a:t>
            </a:r>
          </a:p>
          <a:p>
            <a:r>
              <a:rPr lang="da-DK" dirty="0"/>
              <a:t>Den inderste cirkel har du fuld kontrol over. Midterste cirkel har man indflydelse men ikke kontrol. Yderste cirkel har man hverken indflydelse eller kontrol. </a:t>
            </a:r>
          </a:p>
          <a:p>
            <a:pPr defTabSz="904433">
              <a:defRPr/>
            </a:pPr>
            <a:r>
              <a:rPr lang="da-DK" dirty="0">
                <a:solidFill>
                  <a:srgbClr val="000000"/>
                </a:solidFill>
                <a:latin typeface="SPXJER+Calibri"/>
              </a:rPr>
              <a:t>Øvelsen består i at frustration, vrede, ked af det hed, følelsen af uretfærdighed over noget i hverdagslivet, kan prøves af i denne cirkel. </a:t>
            </a:r>
          </a:p>
          <a:p>
            <a:pPr defTabSz="904433">
              <a:defRPr/>
            </a:pPr>
            <a:r>
              <a:rPr lang="da-DK" dirty="0">
                <a:solidFill>
                  <a:srgbClr val="000000"/>
                </a:solidFill>
                <a:latin typeface="JHMKSS+SymbolMT"/>
              </a:rPr>
              <a:t>• </a:t>
            </a:r>
            <a:r>
              <a:rPr lang="da-DK" i="1" dirty="0">
                <a:solidFill>
                  <a:srgbClr val="000000"/>
                </a:solidFill>
                <a:latin typeface="SPXJER+Calibri-Italic"/>
              </a:rPr>
              <a:t>Er det noget jeg har eller kan få kontrol over og i givet fald hvad, så gør det! </a:t>
            </a:r>
            <a:r>
              <a:rPr lang="da-DK" dirty="0">
                <a:solidFill>
                  <a:srgbClr val="000000"/>
                </a:solidFill>
                <a:latin typeface="SPXJER+Calibri-Italic"/>
              </a:rPr>
              <a:t>• </a:t>
            </a:r>
            <a:r>
              <a:rPr lang="da-DK" i="1" dirty="0">
                <a:solidFill>
                  <a:srgbClr val="000000"/>
                </a:solidFill>
                <a:latin typeface="SPXJER+Calibri-Italic"/>
              </a:rPr>
              <a:t>Er det noget jeg kan påvirke og få indflydelse på: Så find ud af hvad og hvordan det skal gribes an! </a:t>
            </a:r>
            <a:r>
              <a:rPr lang="da-DK" dirty="0">
                <a:solidFill>
                  <a:srgbClr val="000000"/>
                </a:solidFill>
                <a:latin typeface="SPXJER+Calibri-Italic"/>
              </a:rPr>
              <a:t>• </a:t>
            </a:r>
            <a:r>
              <a:rPr lang="da-DK" i="1" dirty="0">
                <a:solidFill>
                  <a:srgbClr val="000000"/>
                </a:solidFill>
                <a:latin typeface="SPXJER+Calibri-Italic"/>
              </a:rPr>
              <a:t>Er det noget der er helt uden for din rækkevidde, så drop det og lad være med at bruge energi på det. Men accepter, at det er sådan det er. </a:t>
            </a:r>
            <a:endParaRPr lang="da-DK" dirty="0">
              <a:solidFill>
                <a:srgbClr val="000000"/>
              </a:solidFill>
              <a:latin typeface="SPXJER+Calibri-Italic"/>
            </a:endParaRPr>
          </a:p>
        </p:txBody>
      </p:sp>
      <p:sp>
        <p:nvSpPr>
          <p:cNvPr id="4" name="Pladsholder til slidenummer 3"/>
          <p:cNvSpPr>
            <a:spLocks noGrp="1"/>
          </p:cNvSpPr>
          <p:nvPr>
            <p:ph type="sldNum" sz="quarter" idx="5"/>
          </p:nvPr>
        </p:nvSpPr>
        <p:spPr/>
        <p:txBody>
          <a:bodyPr/>
          <a:lstStyle/>
          <a:p>
            <a:fld id="{BAA81EDD-E5EE-4EF1-B600-F7722729B4EB}" type="slidenum">
              <a:rPr lang="da-DK" smtClean="0"/>
              <a:t>10</a:t>
            </a:fld>
            <a:endParaRPr lang="da-DK"/>
          </a:p>
        </p:txBody>
      </p:sp>
    </p:spTree>
    <p:extLst>
      <p:ext uri="{BB962C8B-B14F-4D97-AF65-F5344CB8AC3E}">
        <p14:creationId xmlns:p14="http://schemas.microsoft.com/office/powerpoint/2010/main" val="44917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Øvelser som giver ro i kroppen</a:t>
            </a:r>
          </a:p>
          <a:p>
            <a:r>
              <a:rPr lang="da-DK" dirty="0"/>
              <a:t>Hvordan opleves det?</a:t>
            </a:r>
          </a:p>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11</a:t>
            </a:fld>
            <a:endParaRPr lang="da-DK"/>
          </a:p>
        </p:txBody>
      </p:sp>
    </p:spTree>
    <p:extLst>
      <p:ext uri="{BB962C8B-B14F-4D97-AF65-F5344CB8AC3E}">
        <p14:creationId xmlns:p14="http://schemas.microsoft.com/office/powerpoint/2010/main" val="373759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dirty="0">
                <a:solidFill>
                  <a:srgbClr val="000000"/>
                </a:solidFill>
                <a:latin typeface="EXNDQ T+ Myriad Pro"/>
              </a:rPr>
              <a:t>Dialog 1 </a:t>
            </a:r>
          </a:p>
          <a:p>
            <a:pPr defTabSz="904433">
              <a:defRPr/>
            </a:pPr>
            <a:r>
              <a:rPr lang="da-DK" dirty="0">
                <a:solidFill>
                  <a:srgbClr val="000000"/>
                </a:solidFill>
                <a:latin typeface="EXNDQ T+ Myriad Pro"/>
              </a:rPr>
              <a:t>Ven 1: Hej. jeg beklager meget, men jeg er nødt til at aflyse vores aftale i aften. jeg er </a:t>
            </a:r>
            <a:r>
              <a:rPr lang="da-DK" dirty="0" err="1">
                <a:solidFill>
                  <a:srgbClr val="000000"/>
                </a:solidFill>
                <a:latin typeface="EXNDQ T+ Myriad Pro"/>
              </a:rPr>
              <a:t>simpelt-hen</a:t>
            </a:r>
            <a:r>
              <a:rPr lang="da-DK" dirty="0">
                <a:solidFill>
                  <a:srgbClr val="000000"/>
                </a:solidFill>
                <a:latin typeface="EXNDQ T+ Myriad Pro"/>
              </a:rPr>
              <a:t> for træt. ven 2: det er okay. jeg ved jo godt, at det går op og ned med din sygdom, og at det er svært for dig at forudsige, hvornår du er for træt. er der noget, jeg kan gøre for dig? ven 1: nej, desværre. der er ikke noget at gøre ved det. jeg skal bare lære at leve med det. ven 2: nå, okay. jamen, så smutter jeg igen. Lad os tales ved snart. ven 1: Okay. vi snakkes ved. Farvel. </a:t>
            </a:r>
          </a:p>
          <a:p>
            <a:pPr defTabSz="904433">
              <a:defRPr/>
            </a:pPr>
            <a:endParaRPr lang="da-DK" dirty="0">
              <a:solidFill>
                <a:srgbClr val="000000"/>
              </a:solidFill>
              <a:latin typeface="EXNDQ T+ Myriad Pro"/>
            </a:endParaRPr>
          </a:p>
          <a:p>
            <a:pPr defTabSz="904433">
              <a:defRPr/>
            </a:pPr>
            <a:r>
              <a:rPr lang="da-DK" i="1" dirty="0">
                <a:solidFill>
                  <a:srgbClr val="000000"/>
                </a:solidFill>
                <a:latin typeface="EXNDQ T+ Myriad Pro"/>
              </a:rPr>
              <a:t>Dialog 2</a:t>
            </a:r>
            <a:endParaRPr lang="da-DK" dirty="0">
              <a:solidFill>
                <a:srgbClr val="000000"/>
              </a:solidFill>
              <a:latin typeface="EXNDQ T+ Myriad Pro"/>
            </a:endParaRPr>
          </a:p>
          <a:p>
            <a:pPr defTabSz="904433">
              <a:defRPr/>
            </a:pPr>
            <a:r>
              <a:rPr lang="da-DK" dirty="0">
                <a:solidFill>
                  <a:srgbClr val="000000"/>
                </a:solidFill>
                <a:latin typeface="EXNDQ T+ Myriad Pro"/>
              </a:rPr>
              <a:t>ven 1: Hej. jeg beklager meget, men jeg er nødt til at aflyse vores aftale i aften. jeg er </a:t>
            </a:r>
            <a:r>
              <a:rPr lang="da-DK" dirty="0" err="1">
                <a:solidFill>
                  <a:srgbClr val="000000"/>
                </a:solidFill>
                <a:latin typeface="EXNDQ T+ Myriad Pro"/>
              </a:rPr>
              <a:t>simpelt-hen</a:t>
            </a:r>
            <a:r>
              <a:rPr lang="da-DK" dirty="0">
                <a:solidFill>
                  <a:srgbClr val="000000"/>
                </a:solidFill>
                <a:latin typeface="EXNDQ T+ Myriad Pro"/>
              </a:rPr>
              <a:t> for træt. ven 2: det er okay. jeg ved jo godt, at det går op og ned med din sygdom, og at det er svært at forudsige, hvornår du er for træt. er der noget, jeg kan gøre for dig? ven 1: Hvor er det dejligt, at du spørger. Kan vi ikke i stedet bare ses hjemme hos mig? det er ikke helt så trættende for mig, for så skal jeg ikke ud. ven 2: det lyder alle tiders. jeg vil meget gerne komme forbi. det vigtigste er jo, at ses. ikke om vi ses ude eller hjemme. ven 1: det er godt, at du også har det sådan! jeg glæder mig til at se dig. ven 2: i lige måde. vi ses snart. </a:t>
            </a:r>
          </a:p>
          <a:p>
            <a:pPr defTabSz="904433">
              <a:defRPr/>
            </a:pPr>
            <a:endParaRPr lang="da-DK" dirty="0">
              <a:solidFill>
                <a:srgbClr val="000000"/>
              </a:solidFill>
              <a:latin typeface="EXNDQ T+ Myriad Pro"/>
            </a:endParaRPr>
          </a:p>
          <a:p>
            <a:pPr defTabSz="904433">
              <a:defRPr/>
            </a:pPr>
            <a:r>
              <a:rPr lang="da-DK" dirty="0">
                <a:solidFill>
                  <a:srgbClr val="000000"/>
                </a:solidFill>
                <a:latin typeface="EXNDQ T+ Myriad Pro"/>
              </a:rPr>
              <a:t>Det understreges, at familie og venner som regel meget gerne vil hjælpe. Men for at kunne hjælpe skal de vide, hvad de skal gøre. det er derfor ens egen opgave at fortælle dem, hvordan de kan hjælpe, eller hvad det er, man har brug for. Man kan og skal ikke forvente, at ens pårørende selv kan regne ud, hvad det lige præcis er, man har behov for. </a:t>
            </a:r>
          </a:p>
          <a:p>
            <a:endParaRPr lang="da-DK" dirty="0"/>
          </a:p>
        </p:txBody>
      </p:sp>
      <p:sp>
        <p:nvSpPr>
          <p:cNvPr id="4" name="Pladsholder til slidenummer 3"/>
          <p:cNvSpPr>
            <a:spLocks noGrp="1"/>
          </p:cNvSpPr>
          <p:nvPr>
            <p:ph type="sldNum" sz="quarter" idx="5"/>
          </p:nvPr>
        </p:nvSpPr>
        <p:spPr/>
        <p:txBody>
          <a:bodyPr/>
          <a:lstStyle/>
          <a:p>
            <a:fld id="{BAA81EDD-E5EE-4EF1-B600-F7722729B4EB}" type="slidenum">
              <a:rPr lang="da-DK" smtClean="0"/>
              <a:t>12</a:t>
            </a:fld>
            <a:endParaRPr lang="da-DK"/>
          </a:p>
        </p:txBody>
      </p:sp>
    </p:spTree>
    <p:extLst>
      <p:ext uri="{BB962C8B-B14F-4D97-AF65-F5344CB8AC3E}">
        <p14:creationId xmlns:p14="http://schemas.microsoft.com/office/powerpoint/2010/main" val="96364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BF52B-FF67-4F14-8DB8-F9D6B7F7169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5BAEFF1-6F1B-4BF0-9886-E737F6C2D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7697471-2E33-4F90-833C-44EA374FA679}"/>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5" name="Pladsholder til sidefod 4">
            <a:extLst>
              <a:ext uri="{FF2B5EF4-FFF2-40B4-BE49-F238E27FC236}">
                <a16:creationId xmlns:a16="http://schemas.microsoft.com/office/drawing/2014/main" id="{E4D3D843-9237-4B65-ADE1-CBDF79CDF33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933EBBF-3EB0-46B3-9453-76E8B33F0604}"/>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40348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DCDBC-5218-4A8A-BF3A-D88422140C4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D967814-71BF-4D5D-AEFC-5D36147630A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CD2734-8953-4458-85AD-42E61B77F8F7}"/>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5" name="Pladsholder til sidefod 4">
            <a:extLst>
              <a:ext uri="{FF2B5EF4-FFF2-40B4-BE49-F238E27FC236}">
                <a16:creationId xmlns:a16="http://schemas.microsoft.com/office/drawing/2014/main" id="{4FDDDC6B-9B84-487A-8957-C5F073D3A2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33FD03-C627-4C58-A910-6C6E6E531D28}"/>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271161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940C06-C77B-4124-8267-CA569F7CAEC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1398151-9DFA-40FE-BCD4-84B8ECEB153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4595FB-35E0-432C-9D76-DA102410FED8}"/>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5" name="Pladsholder til sidefod 4">
            <a:extLst>
              <a:ext uri="{FF2B5EF4-FFF2-40B4-BE49-F238E27FC236}">
                <a16:creationId xmlns:a16="http://schemas.microsoft.com/office/drawing/2014/main" id="{DDD8338F-4B62-4F5F-9487-FF2B0B6B5D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49EB8F0-00CE-4DAF-A39D-719DC6C6806A}"/>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2414484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ED26C-7FFA-44D5-8DD8-7D8AF4E924B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01C0A74-3C10-4AB3-8B92-FD179722869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63F4A8-E484-440A-A1A9-9AB59553C2B0}"/>
              </a:ext>
            </a:extLst>
          </p:cNvPr>
          <p:cNvSpPr>
            <a:spLocks noGrp="1"/>
          </p:cNvSpPr>
          <p:nvPr>
            <p:ph type="dt" sz="half" idx="10"/>
          </p:nvPr>
        </p:nvSpPr>
        <p:spPr/>
        <p:txBody>
          <a:bodyPr/>
          <a:lstStyle/>
          <a:p>
            <a:fld id="{6ED77E5E-4223-4B20-8551-B26A5008C853}" type="datetimeFigureOut">
              <a:rPr lang="da-DK" smtClean="0"/>
              <a:t>13-07-2023</a:t>
            </a:fld>
            <a:endParaRPr lang="da-DK"/>
          </a:p>
        </p:txBody>
      </p:sp>
      <p:sp>
        <p:nvSpPr>
          <p:cNvPr id="5" name="Pladsholder til sidefod 4">
            <a:extLst>
              <a:ext uri="{FF2B5EF4-FFF2-40B4-BE49-F238E27FC236}">
                <a16:creationId xmlns:a16="http://schemas.microsoft.com/office/drawing/2014/main" id="{6C09E82B-8AA7-4710-9800-956FD552F3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A1797C-023D-47B3-93AB-B1178C10BB28}"/>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235767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474F1-93A0-4616-BD21-90EEE28A872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29342EF-D244-48D8-AA97-FAF77898CD6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5F97526-D4BB-4D66-95F8-9850E5C53CC3}"/>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5" name="Pladsholder til sidefod 4">
            <a:extLst>
              <a:ext uri="{FF2B5EF4-FFF2-40B4-BE49-F238E27FC236}">
                <a16:creationId xmlns:a16="http://schemas.microsoft.com/office/drawing/2014/main" id="{874A8896-F04A-470E-8BBE-520D2C2A0AB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1229FF9-3F54-435D-8B54-B5426502EF60}"/>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80982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7A2C8-1513-4B17-BF9C-5CB1CB337C4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1D9762A-AEA9-4DC6-A37E-4FECADE21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BC44EA0-B7D4-4659-98F7-59D01AF38D3A}"/>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5" name="Pladsholder til sidefod 4">
            <a:extLst>
              <a:ext uri="{FF2B5EF4-FFF2-40B4-BE49-F238E27FC236}">
                <a16:creationId xmlns:a16="http://schemas.microsoft.com/office/drawing/2014/main" id="{3281F4E3-003A-4894-9FA9-A3C7CFD9A2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1F4C813-9A78-40DF-8960-532A7035E6DC}"/>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83975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98DB0-AC43-4ABE-9AFA-E99AE57DE36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DC37E1F-6C0D-4E42-9D8B-06837B4F0ED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70CF22B-55E7-4749-B31A-8B3FF4636B2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3E618C2-9212-4B04-B1F0-F48AEC6A138E}"/>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6" name="Pladsholder til sidefod 5">
            <a:extLst>
              <a:ext uri="{FF2B5EF4-FFF2-40B4-BE49-F238E27FC236}">
                <a16:creationId xmlns:a16="http://schemas.microsoft.com/office/drawing/2014/main" id="{CDE89565-EE66-4D15-BA6B-ED79B2E03F9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D195EBF-32E5-4E91-B06E-DA29F716EE2D}"/>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347496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63BF2-EB4D-43B1-B976-C03A0C0535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A273A3A-9F66-4C28-9140-9FAF07C88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B63E2C7-A29B-4693-B56E-12DD154BF7E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B9AF425-15C7-4D25-BCE1-8F6AD98771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FD1B9D7-9A94-415F-AA35-54D157B7921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C979895-49FF-484D-BA85-5DC7A3A2412F}"/>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8" name="Pladsholder til sidefod 7">
            <a:extLst>
              <a:ext uri="{FF2B5EF4-FFF2-40B4-BE49-F238E27FC236}">
                <a16:creationId xmlns:a16="http://schemas.microsoft.com/office/drawing/2014/main" id="{2C29E058-DD04-4E1C-B499-F849BAF5C1B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179A8F4-06B2-459E-B201-A44A610F1C7B}"/>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412728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FB1D0-9221-40E1-B9B8-31C42690A73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7945483-CF21-4BB4-95C7-748A83C9BB90}"/>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4" name="Pladsholder til sidefod 3">
            <a:extLst>
              <a:ext uri="{FF2B5EF4-FFF2-40B4-BE49-F238E27FC236}">
                <a16:creationId xmlns:a16="http://schemas.microsoft.com/office/drawing/2014/main" id="{74736557-EF78-4C0A-9438-79BE4C9F512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3B13CD1-B2B2-49C9-9E4C-0AB60917CAB8}"/>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240627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AECD756-DE56-4BF3-8BC7-C081AAC32F0B}"/>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3" name="Pladsholder til sidefod 2">
            <a:extLst>
              <a:ext uri="{FF2B5EF4-FFF2-40B4-BE49-F238E27FC236}">
                <a16:creationId xmlns:a16="http://schemas.microsoft.com/office/drawing/2014/main" id="{123C3CFA-1A10-47E3-B8FC-58DC5C3A9DB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C61E2EF-58E5-41BE-9F2F-1905065757E4}"/>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131417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AFC90-2A27-4B5C-BABB-419290B2AA8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7FE979F-6715-418E-9E55-875A68C17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718F667-65D9-4E0D-8376-D1EC27CEA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14E4774-825E-4A9F-8CFD-1847E4CE76B7}"/>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6" name="Pladsholder til sidefod 5">
            <a:extLst>
              <a:ext uri="{FF2B5EF4-FFF2-40B4-BE49-F238E27FC236}">
                <a16:creationId xmlns:a16="http://schemas.microsoft.com/office/drawing/2014/main" id="{F4347361-B6DD-46E6-ABA6-E6B75B232D4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AD12804-4AAD-4F6A-AD4A-318C33D860F5}"/>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72061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3DD32-3EFD-47CB-856F-C0FC26B98BF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5A6160F-D8DD-4BAF-AAD3-C76B5BDE1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84BB757-CC5A-4800-B24A-309B971C9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C86D24-9ACB-4BDC-A36D-11200EF06C67}"/>
              </a:ext>
            </a:extLst>
          </p:cNvPr>
          <p:cNvSpPr>
            <a:spLocks noGrp="1"/>
          </p:cNvSpPr>
          <p:nvPr>
            <p:ph type="dt" sz="half" idx="10"/>
          </p:nvPr>
        </p:nvSpPr>
        <p:spPr/>
        <p:txBody>
          <a:bodyPr/>
          <a:lstStyle/>
          <a:p>
            <a:fld id="{972E7459-6304-41C5-9AE8-458BF0E4C0A4}" type="datetimeFigureOut">
              <a:rPr lang="da-DK" smtClean="0"/>
              <a:t>13-07-2023</a:t>
            </a:fld>
            <a:endParaRPr lang="da-DK"/>
          </a:p>
        </p:txBody>
      </p:sp>
      <p:sp>
        <p:nvSpPr>
          <p:cNvPr id="6" name="Pladsholder til sidefod 5">
            <a:extLst>
              <a:ext uri="{FF2B5EF4-FFF2-40B4-BE49-F238E27FC236}">
                <a16:creationId xmlns:a16="http://schemas.microsoft.com/office/drawing/2014/main" id="{690C661D-AAA8-4914-9808-795CCF982FC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F2C2DCF-601F-4170-9636-C829B390094F}"/>
              </a:ext>
            </a:extLst>
          </p:cNvPr>
          <p:cNvSpPr>
            <a:spLocks noGrp="1"/>
          </p:cNvSpPr>
          <p:nvPr>
            <p:ph type="sldNum" sz="quarter" idx="12"/>
          </p:nvPr>
        </p:nvSpPr>
        <p:spPr/>
        <p:txBody>
          <a:bodyPr/>
          <a:lstStyle/>
          <a:p>
            <a:fld id="{155C24F7-EB87-44B1-86DF-CC73903E75F4}" type="slidenum">
              <a:rPr lang="da-DK" smtClean="0"/>
              <a:t>‹nr.›</a:t>
            </a:fld>
            <a:endParaRPr lang="da-DK"/>
          </a:p>
        </p:txBody>
      </p:sp>
    </p:spTree>
    <p:extLst>
      <p:ext uri="{BB962C8B-B14F-4D97-AF65-F5344CB8AC3E}">
        <p14:creationId xmlns:p14="http://schemas.microsoft.com/office/powerpoint/2010/main" val="175907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B90F6CB-1CDD-4AF0-AA30-AEECB089A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D54C88B-4152-46F0-9D94-B47F115F9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B17598C-4CFE-450F-A238-356667FF0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E7459-6304-41C5-9AE8-458BF0E4C0A4}" type="datetimeFigureOut">
              <a:rPr lang="da-DK" smtClean="0"/>
              <a:t>13-07-2023</a:t>
            </a:fld>
            <a:endParaRPr lang="da-DK"/>
          </a:p>
        </p:txBody>
      </p:sp>
      <p:sp>
        <p:nvSpPr>
          <p:cNvPr id="5" name="Pladsholder til sidefod 4">
            <a:extLst>
              <a:ext uri="{FF2B5EF4-FFF2-40B4-BE49-F238E27FC236}">
                <a16:creationId xmlns:a16="http://schemas.microsoft.com/office/drawing/2014/main" id="{8FF84FE7-99C9-4054-A83E-3FFA5C52E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9A90989-2713-47E6-865B-A00774831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C24F7-EB87-44B1-86DF-CC73903E75F4}" type="slidenum">
              <a:rPr lang="da-DK" smtClean="0"/>
              <a:t>‹nr.›</a:t>
            </a:fld>
            <a:endParaRPr lang="da-DK"/>
          </a:p>
        </p:txBody>
      </p:sp>
    </p:spTree>
    <p:extLst>
      <p:ext uri="{BB962C8B-B14F-4D97-AF65-F5344CB8AC3E}">
        <p14:creationId xmlns:p14="http://schemas.microsoft.com/office/powerpoint/2010/main" val="329130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54580E1-7194-4E9F-B343-6ED42F4A3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64A7AF7-3EC4-4B98-BD56-27B55F792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49BC84-FE53-4BD1-A891-52434E8E9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77E5E-4223-4B20-8551-B26A5008C853}" type="datetimeFigureOut">
              <a:rPr lang="da-DK" smtClean="0"/>
              <a:t>13-07-2023</a:t>
            </a:fld>
            <a:endParaRPr lang="da-DK"/>
          </a:p>
        </p:txBody>
      </p:sp>
      <p:sp>
        <p:nvSpPr>
          <p:cNvPr id="5" name="Pladsholder til sidefod 4">
            <a:extLst>
              <a:ext uri="{FF2B5EF4-FFF2-40B4-BE49-F238E27FC236}">
                <a16:creationId xmlns:a16="http://schemas.microsoft.com/office/drawing/2014/main" id="{09EF1E9E-D3E8-4FF4-9DD9-09E6E60FB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6EC1BB6-28D9-4718-AEE5-A02D7DBA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589D2-D8BF-479E-8771-88172154BB21}" type="slidenum">
              <a:rPr lang="da-DK" smtClean="0"/>
              <a:t>‹nr.›</a:t>
            </a:fld>
            <a:endParaRPr lang="da-DK"/>
          </a:p>
        </p:txBody>
      </p:sp>
    </p:spTree>
    <p:extLst>
      <p:ext uri="{BB962C8B-B14F-4D97-AF65-F5344CB8AC3E}">
        <p14:creationId xmlns:p14="http://schemas.microsoft.com/office/powerpoint/2010/main" val="28720805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YRjX3A_8c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6.jpg"/><Relationship Id="rId4" Type="http://schemas.openxmlformats.org/officeDocument/2006/relationships/image" Target="../media/image2.pn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C2F03A15-082A-49D2-989D-50C676B8747E}"/>
              </a:ext>
            </a:extLst>
          </p:cNvPr>
          <p:cNvPicPr>
            <a:picLocks noChangeAspect="1"/>
          </p:cNvPicPr>
          <p:nvPr/>
        </p:nvPicPr>
        <p:blipFill rotWithShape="1">
          <a:blip r:embed="rId2"/>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sp>
        <p:nvSpPr>
          <p:cNvPr id="5" name="Titel 1">
            <a:extLst>
              <a:ext uri="{FF2B5EF4-FFF2-40B4-BE49-F238E27FC236}">
                <a16:creationId xmlns:a16="http://schemas.microsoft.com/office/drawing/2014/main" id="{800E12B4-9B71-4902-9490-7E63E33ABB18}"/>
              </a:ext>
            </a:extLst>
          </p:cNvPr>
          <p:cNvSpPr>
            <a:spLocks noGrp="1"/>
          </p:cNvSpPr>
          <p:nvPr>
            <p:ph type="ctrTitle"/>
          </p:nvPr>
        </p:nvSpPr>
        <p:spPr>
          <a:xfrm>
            <a:off x="3575880" y="-287019"/>
            <a:ext cx="6427909" cy="3546356"/>
          </a:xfrm>
        </p:spPr>
        <p:txBody>
          <a:bodyPr>
            <a:normAutofit/>
          </a:bodyPr>
          <a:lstStyle/>
          <a:p>
            <a:pPr algn="l"/>
            <a:r>
              <a:rPr lang="da-DK" sz="7200" dirty="0"/>
              <a:t>Lev Livet med Lavt Stofskifte</a:t>
            </a:r>
          </a:p>
        </p:txBody>
      </p:sp>
      <p:sp>
        <p:nvSpPr>
          <p:cNvPr id="6" name="Undertitel 2">
            <a:extLst>
              <a:ext uri="{FF2B5EF4-FFF2-40B4-BE49-F238E27FC236}">
                <a16:creationId xmlns:a16="http://schemas.microsoft.com/office/drawing/2014/main" id="{3F8DFF5F-A5A5-492A-AD3F-8524E5AF6CF2}"/>
              </a:ext>
            </a:extLst>
          </p:cNvPr>
          <p:cNvSpPr>
            <a:spLocks noGrp="1"/>
          </p:cNvSpPr>
          <p:nvPr>
            <p:ph type="subTitle" idx="1"/>
          </p:nvPr>
        </p:nvSpPr>
        <p:spPr>
          <a:xfrm>
            <a:off x="3596240" y="3259337"/>
            <a:ext cx="6964004" cy="921039"/>
          </a:xfrm>
        </p:spPr>
        <p:txBody>
          <a:bodyPr>
            <a:normAutofit/>
          </a:bodyPr>
          <a:lstStyle/>
          <a:p>
            <a:pPr algn="l"/>
            <a:r>
              <a:rPr lang="da-DK" sz="2000" dirty="0"/>
              <a:t>Undervisningsgang 4</a:t>
            </a:r>
          </a:p>
          <a:p>
            <a:pPr algn="l"/>
            <a:r>
              <a:rPr lang="da-DK" sz="2000" dirty="0"/>
              <a:t>Mestring</a:t>
            </a:r>
          </a:p>
        </p:txBody>
      </p:sp>
      <p:pic>
        <p:nvPicPr>
          <p:cNvPr id="7" name="Billede 6" descr="Et billede, der indeholder tekst&#10;&#10;Automatisk genereret beskrivelse">
            <a:extLst>
              <a:ext uri="{FF2B5EF4-FFF2-40B4-BE49-F238E27FC236}">
                <a16:creationId xmlns:a16="http://schemas.microsoft.com/office/drawing/2014/main" id="{B141072E-22D7-4FBD-8AC1-B5D1D847C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638" y="5783720"/>
            <a:ext cx="3285947" cy="928280"/>
          </a:xfrm>
          <a:prstGeom prst="rect">
            <a:avLst/>
          </a:prstGeom>
          <a:effectLst/>
        </p:spPr>
      </p:pic>
      <p:pic>
        <p:nvPicPr>
          <p:cNvPr id="8" name="Billede 7">
            <a:extLst>
              <a:ext uri="{FF2B5EF4-FFF2-40B4-BE49-F238E27FC236}">
                <a16:creationId xmlns:a16="http://schemas.microsoft.com/office/drawing/2014/main" id="{A4DB176F-7A5C-4371-8E1F-9819C709C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48" y="5024063"/>
            <a:ext cx="1819851" cy="1824412"/>
          </a:xfrm>
          <a:prstGeom prst="rect">
            <a:avLst/>
          </a:prstGeom>
          <a:effectLst/>
        </p:spPr>
      </p:pic>
      <p:sp>
        <p:nvSpPr>
          <p:cNvPr id="9" name="Undertitel 2">
            <a:extLst>
              <a:ext uri="{FF2B5EF4-FFF2-40B4-BE49-F238E27FC236}">
                <a16:creationId xmlns:a16="http://schemas.microsoft.com/office/drawing/2014/main" id="{7C22B616-679C-47EE-BFB8-8C991378B892}"/>
              </a:ext>
            </a:extLst>
          </p:cNvPr>
          <p:cNvSpPr txBox="1">
            <a:spLocks/>
          </p:cNvSpPr>
          <p:nvPr/>
        </p:nvSpPr>
        <p:spPr>
          <a:xfrm>
            <a:off x="3589636" y="3259337"/>
            <a:ext cx="6964004" cy="9210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a:t>Undervisningsgang 4</a:t>
            </a:r>
          </a:p>
          <a:p>
            <a:pPr algn="l"/>
            <a:r>
              <a:rPr lang="da-DK" sz="2000"/>
              <a:t>Mestring</a:t>
            </a:r>
            <a:endParaRPr lang="da-DK" sz="2000" dirty="0"/>
          </a:p>
        </p:txBody>
      </p:sp>
    </p:spTree>
    <p:extLst>
      <p:ext uri="{BB962C8B-B14F-4D97-AF65-F5344CB8AC3E}">
        <p14:creationId xmlns:p14="http://schemas.microsoft.com/office/powerpoint/2010/main" val="377029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
        <p:nvSpPr>
          <p:cNvPr id="7" name="Titel 1">
            <a:extLst>
              <a:ext uri="{FF2B5EF4-FFF2-40B4-BE49-F238E27FC236}">
                <a16:creationId xmlns:a16="http://schemas.microsoft.com/office/drawing/2014/main" id="{BB4FFAF0-EF27-4AE3-B729-3E26AE9D3313}"/>
              </a:ext>
            </a:extLst>
          </p:cNvPr>
          <p:cNvSpPr>
            <a:spLocks noGrp="1"/>
          </p:cNvSpPr>
          <p:nvPr>
            <p:ph type="title"/>
          </p:nvPr>
        </p:nvSpPr>
        <p:spPr>
          <a:xfrm>
            <a:off x="838200" y="365125"/>
            <a:ext cx="10515600" cy="1325563"/>
          </a:xfrm>
        </p:spPr>
        <p:txBody>
          <a:bodyPr/>
          <a:lstStyle/>
          <a:p>
            <a:pPr algn="ctr"/>
            <a:r>
              <a:rPr lang="da-DK" dirty="0"/>
              <a:t>Hvad har du kontrol over?</a:t>
            </a:r>
          </a:p>
        </p:txBody>
      </p:sp>
      <p:grpSp>
        <p:nvGrpSpPr>
          <p:cNvPr id="8" name="Gruppe 7">
            <a:extLst>
              <a:ext uri="{FF2B5EF4-FFF2-40B4-BE49-F238E27FC236}">
                <a16:creationId xmlns:a16="http://schemas.microsoft.com/office/drawing/2014/main" id="{08F0CE94-33C9-4E39-997D-D59421B30623}"/>
              </a:ext>
            </a:extLst>
          </p:cNvPr>
          <p:cNvGrpSpPr/>
          <p:nvPr/>
        </p:nvGrpSpPr>
        <p:grpSpPr>
          <a:xfrm>
            <a:off x="4099672" y="1851635"/>
            <a:ext cx="3960000" cy="3960000"/>
            <a:chOff x="4206000" y="1998471"/>
            <a:chExt cx="3960000" cy="3960000"/>
          </a:xfrm>
        </p:grpSpPr>
        <p:sp>
          <p:nvSpPr>
            <p:cNvPr id="9" name="Ellipse 8">
              <a:extLst>
                <a:ext uri="{FF2B5EF4-FFF2-40B4-BE49-F238E27FC236}">
                  <a16:creationId xmlns:a16="http://schemas.microsoft.com/office/drawing/2014/main" id="{94F8868A-A653-450D-9549-1B11A8D943D5}"/>
                </a:ext>
              </a:extLst>
            </p:cNvPr>
            <p:cNvSpPr/>
            <p:nvPr/>
          </p:nvSpPr>
          <p:spPr>
            <a:xfrm>
              <a:off x="4206000" y="1998471"/>
              <a:ext cx="3960000" cy="396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dirty="0"/>
            </a:p>
          </p:txBody>
        </p:sp>
        <p:sp>
          <p:nvSpPr>
            <p:cNvPr id="10" name="Ellipse 9">
              <a:extLst>
                <a:ext uri="{FF2B5EF4-FFF2-40B4-BE49-F238E27FC236}">
                  <a16:creationId xmlns:a16="http://schemas.microsoft.com/office/drawing/2014/main" id="{F0B29559-A3A5-4841-AF63-EE9872512460}"/>
                </a:ext>
              </a:extLst>
            </p:cNvPr>
            <p:cNvSpPr/>
            <p:nvPr/>
          </p:nvSpPr>
          <p:spPr>
            <a:xfrm>
              <a:off x="4746000" y="2538471"/>
              <a:ext cx="2880000" cy="288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dirty="0"/>
            </a:p>
          </p:txBody>
        </p:sp>
        <p:sp>
          <p:nvSpPr>
            <p:cNvPr id="11" name="Ellipse 10">
              <a:extLst>
                <a:ext uri="{FF2B5EF4-FFF2-40B4-BE49-F238E27FC236}">
                  <a16:creationId xmlns:a16="http://schemas.microsoft.com/office/drawing/2014/main" id="{C1649E0D-384A-4443-881A-4EAB883972AB}"/>
                </a:ext>
              </a:extLst>
            </p:cNvPr>
            <p:cNvSpPr/>
            <p:nvPr/>
          </p:nvSpPr>
          <p:spPr>
            <a:xfrm>
              <a:off x="5286000" y="3078471"/>
              <a:ext cx="1800000" cy="180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grpSp>
    </p:spTree>
    <p:extLst>
      <p:ext uri="{BB962C8B-B14F-4D97-AF65-F5344CB8AC3E}">
        <p14:creationId xmlns:p14="http://schemas.microsoft.com/office/powerpoint/2010/main" val="309101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742070" y="492125"/>
            <a:ext cx="9381162"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pic>
        <p:nvPicPr>
          <p:cNvPr id="8" name="Grafik 7" descr="Yoga kontur">
            <a:extLst>
              <a:ext uri="{FF2B5EF4-FFF2-40B4-BE49-F238E27FC236}">
                <a16:creationId xmlns:a16="http://schemas.microsoft.com/office/drawing/2014/main" id="{46AC75AD-4B8C-4C68-9D6B-85440211D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9894" y="2092894"/>
            <a:ext cx="3129464" cy="3129464"/>
          </a:xfrm>
          <a:prstGeom prst="rect">
            <a:avLst/>
          </a:prstGeom>
        </p:spPr>
      </p:pic>
    </p:spTree>
    <p:extLst>
      <p:ext uri="{BB962C8B-B14F-4D97-AF65-F5344CB8AC3E}">
        <p14:creationId xmlns:p14="http://schemas.microsoft.com/office/powerpoint/2010/main" val="260055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
        <p:nvSpPr>
          <p:cNvPr id="7" name="Tekstfelt 6">
            <a:extLst>
              <a:ext uri="{FF2B5EF4-FFF2-40B4-BE49-F238E27FC236}">
                <a16:creationId xmlns:a16="http://schemas.microsoft.com/office/drawing/2014/main" id="{4DF83DD8-6A02-4E9B-8388-FAC2498EA373}"/>
              </a:ext>
            </a:extLst>
          </p:cNvPr>
          <p:cNvSpPr txBox="1"/>
          <p:nvPr/>
        </p:nvSpPr>
        <p:spPr>
          <a:xfrm>
            <a:off x="3346038" y="2542478"/>
            <a:ext cx="5631366" cy="1231106"/>
          </a:xfrm>
          <a:prstGeom prst="rect">
            <a:avLst/>
          </a:prstGeom>
          <a:noFill/>
        </p:spPr>
        <p:txBody>
          <a:bodyPr wrap="square" rtlCol="0">
            <a:spAutoFit/>
          </a:bodyPr>
          <a:lstStyle/>
          <a:p>
            <a:pPr algn="ctr"/>
            <a:r>
              <a:rPr lang="da-DK" sz="4400" dirty="0"/>
              <a:t>Dialog</a:t>
            </a:r>
          </a:p>
          <a:p>
            <a:pPr algn="ctr"/>
            <a:r>
              <a:rPr lang="da-DK" sz="3000" dirty="0"/>
              <a:t>Er der et problem i dialogen?</a:t>
            </a:r>
          </a:p>
        </p:txBody>
      </p:sp>
    </p:spTree>
    <p:extLst>
      <p:ext uri="{BB962C8B-B14F-4D97-AF65-F5344CB8AC3E}">
        <p14:creationId xmlns:p14="http://schemas.microsoft.com/office/powerpoint/2010/main" val="380568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
        <p:nvSpPr>
          <p:cNvPr id="7" name="Titel 1">
            <a:extLst>
              <a:ext uri="{FF2B5EF4-FFF2-40B4-BE49-F238E27FC236}">
                <a16:creationId xmlns:a16="http://schemas.microsoft.com/office/drawing/2014/main" id="{32B83D9C-274E-480B-8A19-D9A579D1B07A}"/>
              </a:ext>
            </a:extLst>
          </p:cNvPr>
          <p:cNvSpPr txBox="1">
            <a:spLocks/>
          </p:cNvSpPr>
          <p:nvPr/>
        </p:nvSpPr>
        <p:spPr>
          <a:xfrm>
            <a:off x="838200" y="2780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dirty="0"/>
              <a:t>Dit netværk</a:t>
            </a:r>
          </a:p>
        </p:txBody>
      </p:sp>
      <p:sp>
        <p:nvSpPr>
          <p:cNvPr id="8" name="Ellipse 7">
            <a:extLst>
              <a:ext uri="{FF2B5EF4-FFF2-40B4-BE49-F238E27FC236}">
                <a16:creationId xmlns:a16="http://schemas.microsoft.com/office/drawing/2014/main" id="{05471021-C4B8-45F9-A1E6-A1F159BC7CC5}"/>
              </a:ext>
            </a:extLst>
          </p:cNvPr>
          <p:cNvSpPr/>
          <p:nvPr/>
        </p:nvSpPr>
        <p:spPr>
          <a:xfrm>
            <a:off x="838200" y="2198914"/>
            <a:ext cx="3323063" cy="25680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9" name="Ellipse 8">
            <a:extLst>
              <a:ext uri="{FF2B5EF4-FFF2-40B4-BE49-F238E27FC236}">
                <a16:creationId xmlns:a16="http://schemas.microsoft.com/office/drawing/2014/main" id="{A24AC7A2-0C30-4D9C-AD33-6637D45AAE89}"/>
              </a:ext>
            </a:extLst>
          </p:cNvPr>
          <p:cNvSpPr/>
          <p:nvPr/>
        </p:nvSpPr>
        <p:spPr>
          <a:xfrm>
            <a:off x="4707676" y="2198914"/>
            <a:ext cx="3323063" cy="25680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dirty="0"/>
          </a:p>
        </p:txBody>
      </p:sp>
      <p:sp>
        <p:nvSpPr>
          <p:cNvPr id="10" name="Ellipse 9">
            <a:extLst>
              <a:ext uri="{FF2B5EF4-FFF2-40B4-BE49-F238E27FC236}">
                <a16:creationId xmlns:a16="http://schemas.microsoft.com/office/drawing/2014/main" id="{D0F7F081-9FCD-46B0-B56C-BFA12D13BE44}"/>
              </a:ext>
            </a:extLst>
          </p:cNvPr>
          <p:cNvSpPr/>
          <p:nvPr/>
        </p:nvSpPr>
        <p:spPr>
          <a:xfrm>
            <a:off x="8577152" y="2198914"/>
            <a:ext cx="3323063" cy="2568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dirty="0"/>
          </a:p>
        </p:txBody>
      </p:sp>
      <p:pic>
        <p:nvPicPr>
          <p:cNvPr id="11" name="Grafik 10" descr="Smilende ansigt med massiv udfyldning">
            <a:extLst>
              <a:ext uri="{FF2B5EF4-FFF2-40B4-BE49-F238E27FC236}">
                <a16:creationId xmlns:a16="http://schemas.microsoft.com/office/drawing/2014/main" id="{A2FA9888-F41F-4528-ADFA-234E80C544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0000" y="3017110"/>
            <a:ext cx="914400" cy="914400"/>
          </a:xfrm>
          <a:prstGeom prst="rect">
            <a:avLst/>
          </a:prstGeom>
        </p:spPr>
      </p:pic>
      <p:pic>
        <p:nvPicPr>
          <p:cNvPr id="12" name="Grafik 11" descr="Trist ansigt med massiv udfyldning">
            <a:extLst>
              <a:ext uri="{FF2B5EF4-FFF2-40B4-BE49-F238E27FC236}">
                <a16:creationId xmlns:a16="http://schemas.microsoft.com/office/drawing/2014/main" id="{5D5446AE-089C-4392-ACC2-7B1C339C6B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81483" y="3027742"/>
            <a:ext cx="914400" cy="914400"/>
          </a:xfrm>
          <a:prstGeom prst="rect">
            <a:avLst/>
          </a:prstGeom>
        </p:spPr>
      </p:pic>
      <p:pic>
        <p:nvPicPr>
          <p:cNvPr id="13" name="Grafik 12" descr="Udtryksløst ansigt med massiv udfyldning">
            <a:extLst>
              <a:ext uri="{FF2B5EF4-FFF2-40B4-BE49-F238E27FC236}">
                <a16:creationId xmlns:a16="http://schemas.microsoft.com/office/drawing/2014/main" id="{E6D2773E-D458-4AF4-BB76-FA814F6CF0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33273" y="3059639"/>
            <a:ext cx="914400" cy="914400"/>
          </a:xfrm>
          <a:prstGeom prst="rect">
            <a:avLst/>
          </a:prstGeom>
        </p:spPr>
      </p:pic>
    </p:spTree>
    <p:extLst>
      <p:ext uri="{BB962C8B-B14F-4D97-AF65-F5344CB8AC3E}">
        <p14:creationId xmlns:p14="http://schemas.microsoft.com/office/powerpoint/2010/main" val="82461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
        <p:nvSpPr>
          <p:cNvPr id="7" name="Titel 1">
            <a:extLst>
              <a:ext uri="{FF2B5EF4-FFF2-40B4-BE49-F238E27FC236}">
                <a16:creationId xmlns:a16="http://schemas.microsoft.com/office/drawing/2014/main" id="{9C2BE308-BA02-41C9-BD5B-E9D6C6388575}"/>
              </a:ext>
            </a:extLst>
          </p:cNvPr>
          <p:cNvSpPr>
            <a:spLocks noGrp="1"/>
          </p:cNvSpPr>
          <p:nvPr>
            <p:ph type="title"/>
          </p:nvPr>
        </p:nvSpPr>
        <p:spPr>
          <a:xfrm>
            <a:off x="838200" y="365125"/>
            <a:ext cx="10515600" cy="1325563"/>
          </a:xfrm>
        </p:spPr>
        <p:txBody>
          <a:bodyPr/>
          <a:lstStyle/>
          <a:p>
            <a:pPr algn="ctr"/>
            <a:r>
              <a:rPr lang="da-DK" dirty="0"/>
              <a:t>At få sagt til og fra</a:t>
            </a:r>
          </a:p>
        </p:txBody>
      </p:sp>
      <p:pic>
        <p:nvPicPr>
          <p:cNvPr id="8" name="Pladsholder til indhold 4" descr="Ske kontur">
            <a:extLst>
              <a:ext uri="{FF2B5EF4-FFF2-40B4-BE49-F238E27FC236}">
                <a16:creationId xmlns:a16="http://schemas.microsoft.com/office/drawing/2014/main" id="{3A1547C0-3FBB-45E2-BCBA-DD38D0736F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6056844" y="2709694"/>
            <a:ext cx="1739590" cy="1739590"/>
          </a:xfrm>
          <a:prstGeom prst="rect">
            <a:avLst/>
          </a:prstGeom>
        </p:spPr>
      </p:pic>
      <p:pic>
        <p:nvPicPr>
          <p:cNvPr id="9" name="Pladsholder til indhold 4" descr="Ske kontur">
            <a:extLst>
              <a:ext uri="{FF2B5EF4-FFF2-40B4-BE49-F238E27FC236}">
                <a16:creationId xmlns:a16="http://schemas.microsoft.com/office/drawing/2014/main" id="{E4302FF7-3263-4F52-B772-DD895AE4F9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6794483" y="2709692"/>
            <a:ext cx="1739590" cy="1739590"/>
          </a:xfrm>
          <a:prstGeom prst="rect">
            <a:avLst/>
          </a:prstGeom>
        </p:spPr>
      </p:pic>
      <p:pic>
        <p:nvPicPr>
          <p:cNvPr id="10" name="Pladsholder til indhold 4" descr="Ske kontur">
            <a:extLst>
              <a:ext uri="{FF2B5EF4-FFF2-40B4-BE49-F238E27FC236}">
                <a16:creationId xmlns:a16="http://schemas.microsoft.com/office/drawing/2014/main" id="{FB295F21-D732-4C6C-8F6C-7902F784AD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7519924" y="2709694"/>
            <a:ext cx="1739590" cy="1739590"/>
          </a:xfrm>
          <a:prstGeom prst="rect">
            <a:avLst/>
          </a:prstGeom>
        </p:spPr>
      </p:pic>
      <p:pic>
        <p:nvPicPr>
          <p:cNvPr id="11" name="Pladsholder til indhold 4" descr="Ske kontur">
            <a:extLst>
              <a:ext uri="{FF2B5EF4-FFF2-40B4-BE49-F238E27FC236}">
                <a16:creationId xmlns:a16="http://schemas.microsoft.com/office/drawing/2014/main" id="{E0122CC0-1B55-495D-98FC-81645AF186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8275242" y="2709693"/>
            <a:ext cx="1739590" cy="1739590"/>
          </a:xfrm>
          <a:prstGeom prst="rect">
            <a:avLst/>
          </a:prstGeom>
        </p:spPr>
      </p:pic>
      <p:pic>
        <p:nvPicPr>
          <p:cNvPr id="12" name="Pladsholder til indhold 4" descr="Ske kontur">
            <a:extLst>
              <a:ext uri="{FF2B5EF4-FFF2-40B4-BE49-F238E27FC236}">
                <a16:creationId xmlns:a16="http://schemas.microsoft.com/office/drawing/2014/main" id="{4DFAAC30-3779-42DA-9073-06987EBF04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8980269" y="2709692"/>
            <a:ext cx="1739590" cy="1739590"/>
          </a:xfrm>
          <a:prstGeom prst="rect">
            <a:avLst/>
          </a:prstGeom>
        </p:spPr>
      </p:pic>
      <p:pic>
        <p:nvPicPr>
          <p:cNvPr id="13" name="Pladsholder til indhold 4" descr="Ske kontur">
            <a:extLst>
              <a:ext uri="{FF2B5EF4-FFF2-40B4-BE49-F238E27FC236}">
                <a16:creationId xmlns:a16="http://schemas.microsoft.com/office/drawing/2014/main" id="{592CE666-2C7A-4225-AAAD-643130F20E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360273" y="2722400"/>
            <a:ext cx="1739590" cy="1739590"/>
          </a:xfrm>
          <a:prstGeom prst="rect">
            <a:avLst/>
          </a:prstGeom>
        </p:spPr>
      </p:pic>
      <p:pic>
        <p:nvPicPr>
          <p:cNvPr id="14" name="Pladsholder til indhold 4" descr="Ske kontur">
            <a:extLst>
              <a:ext uri="{FF2B5EF4-FFF2-40B4-BE49-F238E27FC236}">
                <a16:creationId xmlns:a16="http://schemas.microsoft.com/office/drawing/2014/main" id="{37FE03B2-E4B6-4E30-8F92-39EFDE6185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1198474" y="2709743"/>
            <a:ext cx="1739590" cy="1739590"/>
          </a:xfrm>
          <a:prstGeom prst="rect">
            <a:avLst/>
          </a:prstGeom>
        </p:spPr>
      </p:pic>
      <p:pic>
        <p:nvPicPr>
          <p:cNvPr id="15" name="Pladsholder til indhold 4" descr="Ske kontur">
            <a:extLst>
              <a:ext uri="{FF2B5EF4-FFF2-40B4-BE49-F238E27FC236}">
                <a16:creationId xmlns:a16="http://schemas.microsoft.com/office/drawing/2014/main" id="{A133CD98-0A3B-41B6-8D74-C999795554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2009445" y="2709739"/>
            <a:ext cx="1739590" cy="1739590"/>
          </a:xfrm>
          <a:prstGeom prst="rect">
            <a:avLst/>
          </a:prstGeom>
        </p:spPr>
      </p:pic>
      <p:pic>
        <p:nvPicPr>
          <p:cNvPr id="16" name="Pladsholder til indhold 4" descr="Ske kontur">
            <a:extLst>
              <a:ext uri="{FF2B5EF4-FFF2-40B4-BE49-F238E27FC236}">
                <a16:creationId xmlns:a16="http://schemas.microsoft.com/office/drawing/2014/main" id="{B476DC40-4EC1-4CD2-B817-8DE23CC199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2820415" y="2709734"/>
            <a:ext cx="1739590" cy="1739590"/>
          </a:xfrm>
          <a:prstGeom prst="rect">
            <a:avLst/>
          </a:prstGeom>
        </p:spPr>
      </p:pic>
      <p:pic>
        <p:nvPicPr>
          <p:cNvPr id="17" name="Pladsholder til indhold 4" descr="Ske kontur">
            <a:extLst>
              <a:ext uri="{FF2B5EF4-FFF2-40B4-BE49-F238E27FC236}">
                <a16:creationId xmlns:a16="http://schemas.microsoft.com/office/drawing/2014/main" id="{8C38A641-AB99-4BB8-AE01-C9B4ED704D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3642535" y="2709735"/>
            <a:ext cx="1739590" cy="1739590"/>
          </a:xfrm>
          <a:prstGeom prst="rect">
            <a:avLst/>
          </a:prstGeom>
        </p:spPr>
      </p:pic>
      <p:pic>
        <p:nvPicPr>
          <p:cNvPr id="18" name="Pladsholder til indhold 4" descr="Ske kontur">
            <a:extLst>
              <a:ext uri="{FF2B5EF4-FFF2-40B4-BE49-F238E27FC236}">
                <a16:creationId xmlns:a16="http://schemas.microsoft.com/office/drawing/2014/main" id="{F66D608E-5D81-405F-BCC7-97BE7B8C10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4466796" y="2709728"/>
            <a:ext cx="1739590" cy="1739590"/>
          </a:xfrm>
          <a:prstGeom prst="rect">
            <a:avLst/>
          </a:prstGeom>
        </p:spPr>
      </p:pic>
      <p:pic>
        <p:nvPicPr>
          <p:cNvPr id="19" name="Pladsholder til indhold 4" descr="Ske kontur">
            <a:extLst>
              <a:ext uri="{FF2B5EF4-FFF2-40B4-BE49-F238E27FC236}">
                <a16:creationId xmlns:a16="http://schemas.microsoft.com/office/drawing/2014/main" id="{3FF95413-5A16-44C7-99AF-13F7F1409B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385">
            <a:off x="5280555" y="2709692"/>
            <a:ext cx="1739590" cy="1739590"/>
          </a:xfrm>
          <a:prstGeom prst="rect">
            <a:avLst/>
          </a:prstGeom>
        </p:spPr>
      </p:pic>
    </p:spTree>
    <p:extLst>
      <p:ext uri="{BB962C8B-B14F-4D97-AF65-F5344CB8AC3E}">
        <p14:creationId xmlns:p14="http://schemas.microsoft.com/office/powerpoint/2010/main" val="240364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
        <p:nvSpPr>
          <p:cNvPr id="8" name="Titel 1">
            <a:extLst>
              <a:ext uri="{FF2B5EF4-FFF2-40B4-BE49-F238E27FC236}">
                <a16:creationId xmlns:a16="http://schemas.microsoft.com/office/drawing/2014/main" id="{198C7E37-FB18-4EF0-A93A-A21F0F184C73}"/>
              </a:ext>
            </a:extLst>
          </p:cNvPr>
          <p:cNvSpPr txBox="1">
            <a:spLocks/>
          </p:cNvSpPr>
          <p:nvPr/>
        </p:nvSpPr>
        <p:spPr>
          <a:xfrm>
            <a:off x="1956390" y="278039"/>
            <a:ext cx="93974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Opsamling</a:t>
            </a:r>
          </a:p>
        </p:txBody>
      </p:sp>
      <p:sp>
        <p:nvSpPr>
          <p:cNvPr id="2" name="Tekstfelt 1">
            <a:extLst>
              <a:ext uri="{FF2B5EF4-FFF2-40B4-BE49-F238E27FC236}">
                <a16:creationId xmlns:a16="http://schemas.microsoft.com/office/drawing/2014/main" id="{804247F3-E536-4CBB-84D5-48A7D6364173}"/>
              </a:ext>
            </a:extLst>
          </p:cNvPr>
          <p:cNvSpPr txBox="1"/>
          <p:nvPr/>
        </p:nvSpPr>
        <p:spPr>
          <a:xfrm>
            <a:off x="1956390" y="1650728"/>
            <a:ext cx="6134986" cy="1815882"/>
          </a:xfrm>
          <a:prstGeom prst="rect">
            <a:avLst/>
          </a:prstGeom>
          <a:noFill/>
        </p:spPr>
        <p:txBody>
          <a:bodyPr wrap="square" rtlCol="0">
            <a:spAutoFit/>
          </a:bodyPr>
          <a:lstStyle/>
          <a:p>
            <a:pPr marL="285750" indent="-285750">
              <a:buFont typeface="Arial" panose="020B0604020202020204" pitchFamily="34" charset="0"/>
              <a:buChar char="•"/>
            </a:pPr>
            <a:r>
              <a:rPr lang="da-DK" sz="2800" dirty="0"/>
              <a:t>Spørgsmål?</a:t>
            </a:r>
          </a:p>
          <a:p>
            <a:pPr marL="285750" indent="-285750">
              <a:buFont typeface="Arial" panose="020B0604020202020204" pitchFamily="34" charset="0"/>
              <a:buChar char="•"/>
            </a:pPr>
            <a:r>
              <a:rPr lang="da-DK" sz="2800" dirty="0"/>
              <a:t>Hvad tager du med dig hjem i dag?</a:t>
            </a:r>
          </a:p>
          <a:p>
            <a:endParaRPr lang="da-DK" sz="2800" dirty="0"/>
          </a:p>
          <a:p>
            <a:pPr marL="285750" indent="-285750">
              <a:buFont typeface="Arial" panose="020B0604020202020204" pitchFamily="34" charset="0"/>
              <a:buChar char="•"/>
            </a:pPr>
            <a:endParaRPr lang="da-DK" sz="2800" dirty="0"/>
          </a:p>
        </p:txBody>
      </p:sp>
    </p:spTree>
    <p:extLst>
      <p:ext uri="{BB962C8B-B14F-4D97-AF65-F5344CB8AC3E}">
        <p14:creationId xmlns:p14="http://schemas.microsoft.com/office/powerpoint/2010/main" val="275133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972638" y="365125"/>
            <a:ext cx="9381162" cy="1325563"/>
          </a:xfrm>
        </p:spPr>
        <p:txBody>
          <a:bodyPr/>
          <a:lstStyle/>
          <a:p>
            <a:r>
              <a:rPr lang="da-DK" dirty="0"/>
              <a:t>Siden sidst…</a:t>
            </a:r>
          </a:p>
        </p:txBody>
      </p:sp>
      <p:sp>
        <p:nvSpPr>
          <p:cNvPr id="3" name="Pladsholder til indhold 2">
            <a:extLst>
              <a:ext uri="{FF2B5EF4-FFF2-40B4-BE49-F238E27FC236}">
                <a16:creationId xmlns:a16="http://schemas.microsoft.com/office/drawing/2014/main" id="{6706F9C9-A9D2-4904-B7EF-0EF403131346}"/>
              </a:ext>
            </a:extLst>
          </p:cNvPr>
          <p:cNvSpPr>
            <a:spLocks noGrp="1"/>
          </p:cNvSpPr>
          <p:nvPr>
            <p:ph idx="1"/>
          </p:nvPr>
        </p:nvSpPr>
        <p:spPr>
          <a:xfrm>
            <a:off x="1557391" y="1708061"/>
            <a:ext cx="10515600" cy="4351338"/>
          </a:xfrm>
        </p:spPr>
        <p:txBody>
          <a:bodyPr/>
          <a:lstStyle/>
          <a:p>
            <a:r>
              <a:rPr lang="da-DK" dirty="0"/>
              <a:t>Opsamling på sidste gang</a:t>
            </a:r>
          </a:p>
          <a:p>
            <a:r>
              <a:rPr lang="da-DK" dirty="0"/>
              <a:t>Webinar</a:t>
            </a:r>
          </a:p>
          <a:p>
            <a:r>
              <a:rPr lang="da-DK" dirty="0"/>
              <a:t>Spørgsmål</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2"/>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pic>
        <p:nvPicPr>
          <p:cNvPr id="7" name="Pladsholder til indhold 7">
            <a:extLst>
              <a:ext uri="{FF2B5EF4-FFF2-40B4-BE49-F238E27FC236}">
                <a16:creationId xmlns:a16="http://schemas.microsoft.com/office/drawing/2014/main" id="{2704098C-0F8D-E443-FD13-D35FA9887972}"/>
              </a:ext>
            </a:extLst>
          </p:cNvPr>
          <p:cNvPicPr>
            <a:picLocks noChangeAspect="1"/>
          </p:cNvPicPr>
          <p:nvPr/>
        </p:nvPicPr>
        <p:blipFill rotWithShape="1">
          <a:blip r:embed="rId5"/>
          <a:srcRect l="8214" t="13287" r="25945" b="4561"/>
          <a:stretch/>
        </p:blipFill>
        <p:spPr>
          <a:xfrm>
            <a:off x="6281099" y="1553032"/>
            <a:ext cx="5553168" cy="3897439"/>
          </a:xfrm>
          <a:prstGeom prst="rect">
            <a:avLst/>
          </a:prstGeom>
        </p:spPr>
      </p:pic>
    </p:spTree>
    <p:extLst>
      <p:ext uri="{BB962C8B-B14F-4D97-AF65-F5344CB8AC3E}">
        <p14:creationId xmlns:p14="http://schemas.microsoft.com/office/powerpoint/2010/main" val="330676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972638" y="365125"/>
            <a:ext cx="9381162" cy="1325563"/>
          </a:xfrm>
        </p:spPr>
        <p:txBody>
          <a:bodyPr/>
          <a:lstStyle/>
          <a:p>
            <a:r>
              <a:rPr lang="da-DK" dirty="0"/>
              <a:t>Dagens program</a:t>
            </a:r>
          </a:p>
        </p:txBody>
      </p:sp>
      <p:sp>
        <p:nvSpPr>
          <p:cNvPr id="3" name="Pladsholder til indhold 2">
            <a:extLst>
              <a:ext uri="{FF2B5EF4-FFF2-40B4-BE49-F238E27FC236}">
                <a16:creationId xmlns:a16="http://schemas.microsoft.com/office/drawing/2014/main" id="{6706F9C9-A9D2-4904-B7EF-0EF403131346}"/>
              </a:ext>
            </a:extLst>
          </p:cNvPr>
          <p:cNvSpPr>
            <a:spLocks noGrp="1"/>
          </p:cNvSpPr>
          <p:nvPr>
            <p:ph idx="1"/>
          </p:nvPr>
        </p:nvSpPr>
        <p:spPr>
          <a:xfrm>
            <a:off x="1557391" y="1708061"/>
            <a:ext cx="10515600" cy="4351338"/>
          </a:xfrm>
        </p:spPr>
        <p:txBody>
          <a:bodyPr/>
          <a:lstStyle/>
          <a:p>
            <a:r>
              <a:rPr lang="da-DK" dirty="0"/>
              <a:t>Stressfaktorer</a:t>
            </a:r>
          </a:p>
          <a:p>
            <a:r>
              <a:rPr lang="da-DK" dirty="0"/>
              <a:t>Hukommelse og koncentration</a:t>
            </a:r>
          </a:p>
          <a:p>
            <a:r>
              <a:rPr lang="da-DK" dirty="0"/>
              <a:t>Kognitive strategier</a:t>
            </a:r>
          </a:p>
          <a:p>
            <a:r>
              <a:rPr lang="da-DK" dirty="0"/>
              <a:t>Kropslige strategier</a:t>
            </a:r>
          </a:p>
          <a:p>
            <a:r>
              <a:rPr lang="da-DK" dirty="0"/>
              <a:t>Kontrolcirklen</a:t>
            </a:r>
          </a:p>
          <a:p>
            <a:r>
              <a:rPr lang="da-DK" dirty="0"/>
              <a:t>Netværk</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2"/>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Tree>
    <p:extLst>
      <p:ext uri="{BB962C8B-B14F-4D97-AF65-F5344CB8AC3E}">
        <p14:creationId xmlns:p14="http://schemas.microsoft.com/office/powerpoint/2010/main" val="309350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972638" y="365125"/>
            <a:ext cx="9381162" cy="1325563"/>
          </a:xfrm>
        </p:spPr>
        <p:txBody>
          <a:bodyPr/>
          <a:lstStyle/>
          <a:p>
            <a:r>
              <a:rPr lang="da-DK" dirty="0"/>
              <a:t>Stressfaktorer</a:t>
            </a:r>
          </a:p>
        </p:txBody>
      </p:sp>
      <p:sp>
        <p:nvSpPr>
          <p:cNvPr id="3" name="Pladsholder til indhold 2">
            <a:extLst>
              <a:ext uri="{FF2B5EF4-FFF2-40B4-BE49-F238E27FC236}">
                <a16:creationId xmlns:a16="http://schemas.microsoft.com/office/drawing/2014/main" id="{6706F9C9-A9D2-4904-B7EF-0EF403131346}"/>
              </a:ext>
            </a:extLst>
          </p:cNvPr>
          <p:cNvSpPr>
            <a:spLocks noGrp="1"/>
          </p:cNvSpPr>
          <p:nvPr>
            <p:ph idx="1"/>
          </p:nvPr>
        </p:nvSpPr>
        <p:spPr>
          <a:xfrm>
            <a:off x="838200" y="1876995"/>
            <a:ext cx="10515600" cy="4351338"/>
          </a:xfrm>
        </p:spPr>
        <p:txBody>
          <a:bodyPr/>
          <a:lstStyle/>
          <a:p>
            <a:r>
              <a:rPr lang="da-DK" dirty="0"/>
              <a:t>Hvad er stressfaktorer?</a:t>
            </a:r>
          </a:p>
          <a:p>
            <a:pPr marL="0" indent="0">
              <a:buNone/>
            </a:pPr>
            <a:endParaRPr lang="da-DK" dirty="0"/>
          </a:p>
          <a:p>
            <a:pPr marL="0" indent="0">
              <a:buNone/>
            </a:pPr>
            <a:r>
              <a:rPr lang="da-DK" dirty="0"/>
              <a:t>Opmærksomhedspunkter</a:t>
            </a:r>
          </a:p>
          <a:p>
            <a:r>
              <a:rPr lang="da-DK" dirty="0"/>
              <a:t>Sige fra</a:t>
            </a:r>
          </a:p>
          <a:p>
            <a:r>
              <a:rPr lang="da-DK" dirty="0"/>
              <a:t>To do lister</a:t>
            </a:r>
          </a:p>
          <a:p>
            <a:r>
              <a:rPr lang="da-DK" dirty="0"/>
              <a:t>Praktiske gøremål</a:t>
            </a:r>
          </a:p>
          <a:p>
            <a:r>
              <a:rPr lang="da-DK" dirty="0"/>
              <a:t>Bekymringstanker</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pic>
        <p:nvPicPr>
          <p:cNvPr id="14" name="Billede 13">
            <a:extLst>
              <a:ext uri="{FF2B5EF4-FFF2-40B4-BE49-F238E27FC236}">
                <a16:creationId xmlns:a16="http://schemas.microsoft.com/office/drawing/2014/main" id="{BAED73D6-3175-4FD1-A8A7-CDD910E92C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0409" y="3186691"/>
            <a:ext cx="1633532" cy="1518674"/>
          </a:xfrm>
          <a:prstGeom prst="rect">
            <a:avLst/>
          </a:prstGeom>
        </p:spPr>
      </p:pic>
      <p:pic>
        <p:nvPicPr>
          <p:cNvPr id="16" name="Billede 15" descr="Et billede, der indeholder tekst&#10;&#10;Automatisk genereret beskrivelse">
            <a:extLst>
              <a:ext uri="{FF2B5EF4-FFF2-40B4-BE49-F238E27FC236}">
                <a16:creationId xmlns:a16="http://schemas.microsoft.com/office/drawing/2014/main" id="{DAC524DB-821C-4A58-9338-5B7546642E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8186" y="4161890"/>
            <a:ext cx="1482101" cy="1509220"/>
          </a:xfrm>
          <a:prstGeom prst="rect">
            <a:avLst/>
          </a:prstGeom>
        </p:spPr>
      </p:pic>
      <p:grpSp>
        <p:nvGrpSpPr>
          <p:cNvPr id="7" name="Gruppe 6">
            <a:extLst>
              <a:ext uri="{FF2B5EF4-FFF2-40B4-BE49-F238E27FC236}">
                <a16:creationId xmlns:a16="http://schemas.microsoft.com/office/drawing/2014/main" id="{A7A0A8C6-DDCB-4E82-96FC-023337ACBE71}"/>
              </a:ext>
            </a:extLst>
          </p:cNvPr>
          <p:cNvGrpSpPr/>
          <p:nvPr/>
        </p:nvGrpSpPr>
        <p:grpSpPr>
          <a:xfrm>
            <a:off x="9248266" y="1819214"/>
            <a:ext cx="2099077" cy="1949814"/>
            <a:chOff x="8773106" y="489690"/>
            <a:chExt cx="2618827" cy="2647014"/>
          </a:xfrm>
        </p:grpSpPr>
        <p:pic>
          <p:nvPicPr>
            <p:cNvPr id="11" name="Billede 10">
              <a:extLst>
                <a:ext uri="{FF2B5EF4-FFF2-40B4-BE49-F238E27FC236}">
                  <a16:creationId xmlns:a16="http://schemas.microsoft.com/office/drawing/2014/main" id="{E153C9E5-926E-40D8-8338-54E7457D5DA5}"/>
                </a:ext>
              </a:extLst>
            </p:cNvPr>
            <p:cNvPicPr>
              <a:picLocks noChangeAspect="1"/>
            </p:cNvPicPr>
            <p:nvPr/>
          </p:nvPicPr>
          <p:blipFill rotWithShape="1">
            <a:blip r:embed="rId8">
              <a:extLst>
                <a:ext uri="{28A0092B-C50C-407E-A947-70E740481C1C}">
                  <a14:useLocalDpi xmlns:a14="http://schemas.microsoft.com/office/drawing/2010/main" val="0"/>
                </a:ext>
              </a:extLst>
            </a:blip>
            <a:srcRect l="69747"/>
            <a:stretch/>
          </p:blipFill>
          <p:spPr>
            <a:xfrm>
              <a:off x="8773106" y="489690"/>
              <a:ext cx="1305225" cy="2647014"/>
            </a:xfrm>
            <a:prstGeom prst="rect">
              <a:avLst/>
            </a:prstGeom>
          </p:spPr>
        </p:pic>
        <p:pic>
          <p:nvPicPr>
            <p:cNvPr id="13" name="Billede 12">
              <a:extLst>
                <a:ext uri="{FF2B5EF4-FFF2-40B4-BE49-F238E27FC236}">
                  <a16:creationId xmlns:a16="http://schemas.microsoft.com/office/drawing/2014/main" id="{6E81FBF9-A164-4690-8054-7019FC646DB9}"/>
                </a:ext>
              </a:extLst>
            </p:cNvPr>
            <p:cNvPicPr>
              <a:picLocks noChangeAspect="1"/>
            </p:cNvPicPr>
            <p:nvPr/>
          </p:nvPicPr>
          <p:blipFill rotWithShape="1">
            <a:blip r:embed="rId8">
              <a:extLst>
                <a:ext uri="{28A0092B-C50C-407E-A947-70E740481C1C}">
                  <a14:useLocalDpi xmlns:a14="http://schemas.microsoft.com/office/drawing/2010/main" val="0"/>
                </a:ext>
              </a:extLst>
            </a:blip>
            <a:srcRect l="21141" t="9182" r="48750"/>
            <a:stretch/>
          </p:blipFill>
          <p:spPr>
            <a:xfrm>
              <a:off x="10078331" y="705697"/>
              <a:ext cx="1313602" cy="2431007"/>
            </a:xfrm>
            <a:prstGeom prst="rect">
              <a:avLst/>
            </a:prstGeom>
          </p:spPr>
        </p:pic>
      </p:grpSp>
      <p:pic>
        <p:nvPicPr>
          <p:cNvPr id="9" name="Billede 8" descr="Et billede, der indeholder tekst, person&#10;&#10;Automatisk genereret beskrivelse">
            <a:extLst>
              <a:ext uri="{FF2B5EF4-FFF2-40B4-BE49-F238E27FC236}">
                <a16:creationId xmlns:a16="http://schemas.microsoft.com/office/drawing/2014/main" id="{A073872F-F3D0-41FD-AAD7-23A68107A6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8248" y="1327162"/>
            <a:ext cx="1965566" cy="1306282"/>
          </a:xfrm>
          <a:prstGeom prst="rect">
            <a:avLst/>
          </a:prstGeom>
        </p:spPr>
      </p:pic>
    </p:spTree>
    <p:extLst>
      <p:ext uri="{BB962C8B-B14F-4D97-AF65-F5344CB8AC3E}">
        <p14:creationId xmlns:p14="http://schemas.microsoft.com/office/powerpoint/2010/main" val="381727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04DF2-7E9C-4798-8417-45F6720F8EF6}"/>
              </a:ext>
            </a:extLst>
          </p:cNvPr>
          <p:cNvSpPr>
            <a:spLocks noGrp="1"/>
          </p:cNvSpPr>
          <p:nvPr>
            <p:ph type="title"/>
          </p:nvPr>
        </p:nvSpPr>
        <p:spPr>
          <a:xfrm>
            <a:off x="409575" y="3429000"/>
            <a:ext cx="11372850" cy="1325563"/>
          </a:xfrm>
        </p:spPr>
        <p:txBody>
          <a:bodyPr>
            <a:normAutofit fontScale="90000"/>
          </a:bodyPr>
          <a:lstStyle/>
          <a:p>
            <a:pPr algn="ctr"/>
            <a:r>
              <a:rPr lang="da-DK" dirty="0" err="1"/>
              <a:t>Why</a:t>
            </a:r>
            <a:r>
              <a:rPr lang="da-DK" dirty="0"/>
              <a:t> </a:t>
            </a:r>
            <a:r>
              <a:rPr lang="da-DK" dirty="0" err="1"/>
              <a:t>worry</a:t>
            </a:r>
            <a:r>
              <a:rPr lang="da-DK" dirty="0"/>
              <a:t>? </a:t>
            </a:r>
            <a:r>
              <a:rPr lang="da-DK" dirty="0">
                <a:sym typeface="Wingdings" panose="05000000000000000000" pitchFamily="2" charset="2"/>
              </a:rPr>
              <a:t></a:t>
            </a:r>
            <a:br>
              <a:rPr lang="da-DK" dirty="0">
                <a:sym typeface="Wingdings" panose="05000000000000000000" pitchFamily="2" charset="2"/>
              </a:rPr>
            </a:br>
            <a:br>
              <a:rPr lang="da-DK" sz="3300" dirty="0">
                <a:sym typeface="Wingdings" panose="05000000000000000000" pitchFamily="2" charset="2"/>
              </a:rPr>
            </a:br>
            <a:r>
              <a:rPr lang="da-DK" sz="3300" dirty="0">
                <a:sym typeface="Wingdings" panose="05000000000000000000" pitchFamily="2" charset="2"/>
                <a:hlinkClick r:id="rId3"/>
              </a:rPr>
              <a:t>https://www.youtube.com/watch?v=9YRjX3A_8cM</a:t>
            </a:r>
            <a:br>
              <a:rPr lang="da-DK" dirty="0">
                <a:sym typeface="Wingdings" panose="05000000000000000000" pitchFamily="2" charset="2"/>
              </a:rPr>
            </a:br>
            <a:endParaRPr lang="da-DK" dirty="0"/>
          </a:p>
        </p:txBody>
      </p:sp>
      <p:pic>
        <p:nvPicPr>
          <p:cNvPr id="15" name="Billede 14">
            <a:extLst>
              <a:ext uri="{FF2B5EF4-FFF2-40B4-BE49-F238E27FC236}">
                <a16:creationId xmlns:a16="http://schemas.microsoft.com/office/drawing/2014/main" id="{D5C4C214-EF98-4740-BCF1-4A093F3A0BB4}"/>
              </a:ext>
            </a:extLst>
          </p:cNvPr>
          <p:cNvPicPr>
            <a:picLocks noChangeAspect="1"/>
          </p:cNvPicPr>
          <p:nvPr/>
        </p:nvPicPr>
        <p:blipFill rotWithShape="1">
          <a:blip r:embed="rId4"/>
          <a:srcRect l="671" t="19671" r="72570" b="32402"/>
          <a:stretch/>
        </p:blipFill>
        <p:spPr bwMode="auto">
          <a:xfrm>
            <a:off x="128426" y="107199"/>
            <a:ext cx="2098388" cy="2114067"/>
          </a:xfrm>
          <a:prstGeom prst="rect">
            <a:avLst/>
          </a:prstGeom>
          <a:effectLst/>
          <a:extLst>
            <a:ext uri="{53640926-AAD7-44D8-BBD7-CCE9431645EC}">
              <a14:shadowObscured xmlns:a14="http://schemas.microsoft.com/office/drawing/2010/main"/>
            </a:ext>
          </a:extLst>
        </p:spPr>
      </p:pic>
      <p:pic>
        <p:nvPicPr>
          <p:cNvPr id="20" name="Billede 19" descr="Et billede, der indeholder tekst&#10;&#10;Automatisk genereret beskrivelse">
            <a:extLst>
              <a:ext uri="{FF2B5EF4-FFF2-40B4-BE49-F238E27FC236}">
                <a16:creationId xmlns:a16="http://schemas.microsoft.com/office/drawing/2014/main" id="{9CB9BF78-A80B-4E5D-B6E2-7814833571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744" y="6001673"/>
            <a:ext cx="2912241" cy="822708"/>
          </a:xfrm>
          <a:prstGeom prst="rect">
            <a:avLst/>
          </a:prstGeom>
          <a:effectLst/>
        </p:spPr>
      </p:pic>
      <p:pic>
        <p:nvPicPr>
          <p:cNvPr id="21" name="Billede 20">
            <a:extLst>
              <a:ext uri="{FF2B5EF4-FFF2-40B4-BE49-F238E27FC236}">
                <a16:creationId xmlns:a16="http://schemas.microsoft.com/office/drawing/2014/main" id="{E2F7E1C8-EA10-4E9C-90BF-A973D1DFB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spTree>
    <p:extLst>
      <p:ext uri="{BB962C8B-B14F-4D97-AF65-F5344CB8AC3E}">
        <p14:creationId xmlns:p14="http://schemas.microsoft.com/office/powerpoint/2010/main" val="38558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742070" y="492125"/>
            <a:ext cx="9381162"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pic>
        <p:nvPicPr>
          <p:cNvPr id="8" name="Grafik 7" descr="Yoga kontur">
            <a:extLst>
              <a:ext uri="{FF2B5EF4-FFF2-40B4-BE49-F238E27FC236}">
                <a16:creationId xmlns:a16="http://schemas.microsoft.com/office/drawing/2014/main" id="{46AC75AD-4B8C-4C68-9D6B-85440211D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9894" y="2092894"/>
            <a:ext cx="3129464" cy="3129464"/>
          </a:xfrm>
          <a:prstGeom prst="rect">
            <a:avLst/>
          </a:prstGeom>
        </p:spPr>
      </p:pic>
    </p:spTree>
    <p:extLst>
      <p:ext uri="{BB962C8B-B14F-4D97-AF65-F5344CB8AC3E}">
        <p14:creationId xmlns:p14="http://schemas.microsoft.com/office/powerpoint/2010/main" val="22979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972638" y="365125"/>
            <a:ext cx="9381162" cy="1325563"/>
          </a:xfrm>
        </p:spPr>
        <p:txBody>
          <a:bodyPr/>
          <a:lstStyle/>
          <a:p>
            <a:r>
              <a:rPr lang="da-DK" dirty="0"/>
              <a:t>Hukommelse og koncentration</a:t>
            </a:r>
          </a:p>
        </p:txBody>
      </p:sp>
      <p:sp>
        <p:nvSpPr>
          <p:cNvPr id="3" name="Pladsholder til indhold 2">
            <a:extLst>
              <a:ext uri="{FF2B5EF4-FFF2-40B4-BE49-F238E27FC236}">
                <a16:creationId xmlns:a16="http://schemas.microsoft.com/office/drawing/2014/main" id="{6706F9C9-A9D2-4904-B7EF-0EF403131346}"/>
              </a:ext>
            </a:extLst>
          </p:cNvPr>
          <p:cNvSpPr>
            <a:spLocks noGrp="1"/>
          </p:cNvSpPr>
          <p:nvPr>
            <p:ph idx="1"/>
          </p:nvPr>
        </p:nvSpPr>
        <p:spPr>
          <a:xfrm>
            <a:off x="1270998" y="1976243"/>
            <a:ext cx="10515600" cy="4351338"/>
          </a:xfrm>
        </p:spPr>
        <p:txBody>
          <a:bodyPr/>
          <a:lstStyle/>
          <a:p>
            <a:r>
              <a:rPr lang="da-DK" dirty="0"/>
              <a:t>Hvad påvirker vores hukommelse og koncentration?</a:t>
            </a:r>
          </a:p>
          <a:p>
            <a:r>
              <a:rPr lang="da-DK" dirty="0"/>
              <a:t>Hvilke kognitive og kropslige strategier kan hjælpe?</a:t>
            </a:r>
          </a:p>
          <a:p>
            <a:r>
              <a:rPr lang="da-DK" dirty="0"/>
              <a:t>De tre hukommelseslag</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spTree>
    <p:extLst>
      <p:ext uri="{BB962C8B-B14F-4D97-AF65-F5344CB8AC3E}">
        <p14:creationId xmlns:p14="http://schemas.microsoft.com/office/powerpoint/2010/main" val="340229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742070" y="492125"/>
            <a:ext cx="9381162" cy="1325563"/>
          </a:xfrm>
        </p:spPr>
        <p:txBody>
          <a:bodyPr/>
          <a:lstStyle/>
          <a:p>
            <a:pPr algn="ctr"/>
            <a:r>
              <a:rPr lang="da-DK" dirty="0"/>
              <a:t>Kognitive strategier</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pic>
        <p:nvPicPr>
          <p:cNvPr id="8" name="Billede 7">
            <a:extLst>
              <a:ext uri="{FF2B5EF4-FFF2-40B4-BE49-F238E27FC236}">
                <a16:creationId xmlns:a16="http://schemas.microsoft.com/office/drawing/2014/main" id="{41522547-AC24-448D-91EE-C9615DA2E280}"/>
              </a:ext>
            </a:extLst>
          </p:cNvPr>
          <p:cNvPicPr>
            <a:picLocks noChangeAspect="1"/>
          </p:cNvPicPr>
          <p:nvPr/>
        </p:nvPicPr>
        <p:blipFill rotWithShape="1">
          <a:blip r:embed="rId6">
            <a:extLst>
              <a:ext uri="{28A0092B-C50C-407E-A947-70E740481C1C}">
                <a14:useLocalDpi xmlns:a14="http://schemas.microsoft.com/office/drawing/2010/main" val="0"/>
              </a:ext>
            </a:extLst>
          </a:blip>
          <a:srcRect r="62819" b="68449"/>
          <a:stretch/>
        </p:blipFill>
        <p:spPr>
          <a:xfrm>
            <a:off x="7363999" y="1799739"/>
            <a:ext cx="2070641" cy="1757099"/>
          </a:xfrm>
          <a:prstGeom prst="rect">
            <a:avLst/>
          </a:prstGeom>
        </p:spPr>
      </p:pic>
      <p:pic>
        <p:nvPicPr>
          <p:cNvPr id="9" name="Billede 8">
            <a:extLst>
              <a:ext uri="{FF2B5EF4-FFF2-40B4-BE49-F238E27FC236}">
                <a16:creationId xmlns:a16="http://schemas.microsoft.com/office/drawing/2014/main" id="{0507B2E0-8613-4702-82D9-F6E36DF52B61}"/>
              </a:ext>
            </a:extLst>
          </p:cNvPr>
          <p:cNvPicPr>
            <a:picLocks noChangeAspect="1"/>
          </p:cNvPicPr>
          <p:nvPr/>
        </p:nvPicPr>
        <p:blipFill rotWithShape="1">
          <a:blip r:embed="rId6">
            <a:extLst>
              <a:ext uri="{28A0092B-C50C-407E-A947-70E740481C1C}">
                <a14:useLocalDpi xmlns:a14="http://schemas.microsoft.com/office/drawing/2010/main" val="0"/>
              </a:ext>
            </a:extLst>
          </a:blip>
          <a:srcRect l="64074" t="68519"/>
          <a:stretch/>
        </p:blipFill>
        <p:spPr>
          <a:xfrm>
            <a:off x="8747367" y="3254838"/>
            <a:ext cx="2228072" cy="1952434"/>
          </a:xfrm>
          <a:prstGeom prst="rect">
            <a:avLst/>
          </a:prstGeom>
        </p:spPr>
      </p:pic>
      <p:pic>
        <p:nvPicPr>
          <p:cNvPr id="10" name="Billede 9" descr="Et billede, der indeholder tekst&#10;&#10;Automatisk genereret beskrivelse">
            <a:extLst>
              <a:ext uri="{FF2B5EF4-FFF2-40B4-BE49-F238E27FC236}">
                <a16:creationId xmlns:a16="http://schemas.microsoft.com/office/drawing/2014/main" id="{DBA94E8C-9542-43D4-B725-4679FA4C68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263" y="4096115"/>
            <a:ext cx="2214849" cy="1476566"/>
          </a:xfrm>
          <a:prstGeom prst="rect">
            <a:avLst/>
          </a:prstGeom>
        </p:spPr>
      </p:pic>
      <p:pic>
        <p:nvPicPr>
          <p:cNvPr id="11" name="Billede 10">
            <a:extLst>
              <a:ext uri="{FF2B5EF4-FFF2-40B4-BE49-F238E27FC236}">
                <a16:creationId xmlns:a16="http://schemas.microsoft.com/office/drawing/2014/main" id="{99A90E91-F45F-4D3E-82A9-A2565C8C8F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3337" y="1994812"/>
            <a:ext cx="1826199" cy="1642153"/>
          </a:xfrm>
          <a:prstGeom prst="rect">
            <a:avLst/>
          </a:prstGeom>
        </p:spPr>
      </p:pic>
      <p:pic>
        <p:nvPicPr>
          <p:cNvPr id="12" name="Billede 11" descr="Et billede, der indeholder hovedtelefon&#10;&#10;Automatisk genereret beskrivelse">
            <a:extLst>
              <a:ext uri="{FF2B5EF4-FFF2-40B4-BE49-F238E27FC236}">
                <a16:creationId xmlns:a16="http://schemas.microsoft.com/office/drawing/2014/main" id="{DC0946A6-7498-4A3E-B020-CA768DE05320}"/>
              </a:ext>
            </a:extLst>
          </p:cNvPr>
          <p:cNvPicPr>
            <a:picLocks noChangeAspect="1"/>
          </p:cNvPicPr>
          <p:nvPr/>
        </p:nvPicPr>
        <p:blipFill rotWithShape="1">
          <a:blip r:embed="rId9">
            <a:extLst>
              <a:ext uri="{28A0092B-C50C-407E-A947-70E740481C1C}">
                <a14:useLocalDpi xmlns:a14="http://schemas.microsoft.com/office/drawing/2010/main" val="0"/>
              </a:ext>
            </a:extLst>
          </a:blip>
          <a:srcRect l="33768" t="9350" r="35026" b="30696"/>
          <a:stretch/>
        </p:blipFill>
        <p:spPr>
          <a:xfrm>
            <a:off x="3889536" y="3765056"/>
            <a:ext cx="1523380" cy="2138683"/>
          </a:xfrm>
          <a:prstGeom prst="rect">
            <a:avLst/>
          </a:prstGeom>
        </p:spPr>
      </p:pic>
      <p:pic>
        <p:nvPicPr>
          <p:cNvPr id="13" name="Billede 12" descr="Et billede, der indeholder tekst, visitkort&#10;&#10;Automatisk genereret beskrivelse">
            <a:extLst>
              <a:ext uri="{FF2B5EF4-FFF2-40B4-BE49-F238E27FC236}">
                <a16:creationId xmlns:a16="http://schemas.microsoft.com/office/drawing/2014/main" id="{7EBE95B0-1B89-4EE2-8215-A58F92F0BD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2731" y="2074937"/>
            <a:ext cx="2228073" cy="1481901"/>
          </a:xfrm>
          <a:prstGeom prst="rect">
            <a:avLst/>
          </a:prstGeom>
        </p:spPr>
      </p:pic>
    </p:spTree>
    <p:extLst>
      <p:ext uri="{BB962C8B-B14F-4D97-AF65-F5344CB8AC3E}">
        <p14:creationId xmlns:p14="http://schemas.microsoft.com/office/powerpoint/2010/main" val="14660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9507F-C463-4BCC-825C-9AEB292AA971}"/>
              </a:ext>
            </a:extLst>
          </p:cNvPr>
          <p:cNvSpPr>
            <a:spLocks noGrp="1"/>
          </p:cNvSpPr>
          <p:nvPr>
            <p:ph type="title"/>
          </p:nvPr>
        </p:nvSpPr>
        <p:spPr>
          <a:xfrm>
            <a:off x="1742070" y="492125"/>
            <a:ext cx="8784163" cy="1325563"/>
          </a:xfrm>
        </p:spPr>
        <p:txBody>
          <a:bodyPr/>
          <a:lstStyle/>
          <a:p>
            <a:pPr algn="ctr"/>
            <a:r>
              <a:rPr lang="da-DK" dirty="0"/>
              <a:t>Kropslige strategier</a:t>
            </a:r>
          </a:p>
        </p:txBody>
      </p:sp>
      <p:pic>
        <p:nvPicPr>
          <p:cNvPr id="4" name="Billede 3">
            <a:extLst>
              <a:ext uri="{FF2B5EF4-FFF2-40B4-BE49-F238E27FC236}">
                <a16:creationId xmlns:a16="http://schemas.microsoft.com/office/drawing/2014/main" id="{9CC1C5B1-D616-48AB-B8C6-7FD5715D70F5}"/>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5B1296BD-CA24-417E-95CF-5A0C2F5BC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228" y="6026680"/>
            <a:ext cx="2672211" cy="754900"/>
          </a:xfrm>
          <a:prstGeom prst="rect">
            <a:avLst/>
          </a:prstGeom>
          <a:effectLst/>
        </p:spPr>
      </p:pic>
      <p:pic>
        <p:nvPicPr>
          <p:cNvPr id="6" name="Billede 5">
            <a:extLst>
              <a:ext uri="{FF2B5EF4-FFF2-40B4-BE49-F238E27FC236}">
                <a16:creationId xmlns:a16="http://schemas.microsoft.com/office/drawing/2014/main" id="{3281F674-7B86-4081-B919-2B4BBA2BC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8955" y="5661061"/>
            <a:ext cx="1173044" cy="1175984"/>
          </a:xfrm>
          <a:prstGeom prst="rect">
            <a:avLst/>
          </a:prstGeom>
          <a:effectLst/>
        </p:spPr>
      </p:pic>
      <p:pic>
        <p:nvPicPr>
          <p:cNvPr id="7" name="Grafik 6" descr="Jonglør kontur">
            <a:extLst>
              <a:ext uri="{FF2B5EF4-FFF2-40B4-BE49-F238E27FC236}">
                <a16:creationId xmlns:a16="http://schemas.microsoft.com/office/drawing/2014/main" id="{09B65AC8-0495-44E6-97DD-15BBA419F6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40014" y="2721976"/>
            <a:ext cx="1843567" cy="1843567"/>
          </a:xfrm>
          <a:prstGeom prst="rect">
            <a:avLst/>
          </a:prstGeom>
        </p:spPr>
      </p:pic>
      <p:pic>
        <p:nvPicPr>
          <p:cNvPr id="8" name="Grafik 7" descr="Meditation kontur">
            <a:extLst>
              <a:ext uri="{FF2B5EF4-FFF2-40B4-BE49-F238E27FC236}">
                <a16:creationId xmlns:a16="http://schemas.microsoft.com/office/drawing/2014/main" id="{C871C6C4-25DF-48E9-9A1D-AA8059E0DE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0891" y="2913206"/>
            <a:ext cx="1652337" cy="1652337"/>
          </a:xfrm>
          <a:prstGeom prst="rect">
            <a:avLst/>
          </a:prstGeom>
        </p:spPr>
      </p:pic>
    </p:spTree>
    <p:extLst>
      <p:ext uri="{BB962C8B-B14F-4D97-AF65-F5344CB8AC3E}">
        <p14:creationId xmlns:p14="http://schemas.microsoft.com/office/powerpoint/2010/main" val="26098116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TotalTime>
  <Words>1342</Words>
  <Application>Microsoft Office PowerPoint</Application>
  <PresentationFormat>Widescreen</PresentationFormat>
  <Paragraphs>116</Paragraphs>
  <Slides>15</Slides>
  <Notes>12</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15</vt:i4>
      </vt:variant>
    </vt:vector>
  </HeadingPairs>
  <TitlesOfParts>
    <vt:vector size="27" baseType="lpstr">
      <vt:lpstr>Arial</vt:lpstr>
      <vt:lpstr>Calibri</vt:lpstr>
      <vt:lpstr>Calibri Light</vt:lpstr>
      <vt:lpstr>EXNDQ T+ Frutiger</vt:lpstr>
      <vt:lpstr>EXNDQ T+ Myriad Pro</vt:lpstr>
      <vt:lpstr>Exo 2</vt:lpstr>
      <vt:lpstr>Interstate</vt:lpstr>
      <vt:lpstr>JHMKSS+SymbolMT</vt:lpstr>
      <vt:lpstr>SPXJER+Calibri</vt:lpstr>
      <vt:lpstr>SPXJER+Calibri-Italic</vt:lpstr>
      <vt:lpstr>Office-tema</vt:lpstr>
      <vt:lpstr>Office-tema</vt:lpstr>
      <vt:lpstr>Lev Livet med Lavt Stofskifte</vt:lpstr>
      <vt:lpstr>Siden sidst…</vt:lpstr>
      <vt:lpstr>Dagens program</vt:lpstr>
      <vt:lpstr>Stressfaktorer</vt:lpstr>
      <vt:lpstr>Why worry?   https://www.youtube.com/watch?v=9YRjX3A_8cM </vt:lpstr>
      <vt:lpstr>Aktiv pause</vt:lpstr>
      <vt:lpstr>Hukommelse og koncentration</vt:lpstr>
      <vt:lpstr>Kognitive strategier</vt:lpstr>
      <vt:lpstr>Kropslige strategier</vt:lpstr>
      <vt:lpstr>Hvad har du kontrol over?</vt:lpstr>
      <vt:lpstr>Aktiv pause</vt:lpstr>
      <vt:lpstr>PowerPoint-præsentation</vt:lpstr>
      <vt:lpstr>PowerPoint-præsentation</vt:lpstr>
      <vt:lpstr>At få sagt til og fra</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 Livet med Lavt Stofskifte</dc:title>
  <dc:creator>Elise Barsøe Jessen</dc:creator>
  <cp:lastModifiedBy>Susanne Løkke Jørgensen</cp:lastModifiedBy>
  <cp:revision>31</cp:revision>
  <cp:lastPrinted>2023-02-01T12:21:19Z</cp:lastPrinted>
  <dcterms:created xsi:type="dcterms:W3CDTF">2022-03-24T09:57:06Z</dcterms:created>
  <dcterms:modified xsi:type="dcterms:W3CDTF">2023-07-13T10:30:06Z</dcterms:modified>
</cp:coreProperties>
</file>